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6" r:id="rId6"/>
    <p:sldId id="260" r:id="rId7"/>
    <p:sldId id="261" r:id="rId8"/>
    <p:sldId id="331" r:id="rId9"/>
    <p:sldId id="332" r:id="rId10"/>
    <p:sldId id="333" r:id="rId11"/>
    <p:sldId id="334" r:id="rId12"/>
    <p:sldId id="335" r:id="rId13"/>
    <p:sldId id="336" r:id="rId14"/>
    <p:sldId id="279" r:id="rId15"/>
    <p:sldId id="280" r:id="rId16"/>
    <p:sldId id="281" r:id="rId17"/>
    <p:sldId id="337" r:id="rId18"/>
    <p:sldId id="282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8" r:id="rId50"/>
    <p:sldId id="317" r:id="rId51"/>
    <p:sldId id="319" r:id="rId52"/>
    <p:sldId id="320" r:id="rId53"/>
    <p:sldId id="324" r:id="rId54"/>
    <p:sldId id="321" r:id="rId55"/>
    <p:sldId id="322" r:id="rId56"/>
    <p:sldId id="323" r:id="rId57"/>
    <p:sldId id="325" r:id="rId58"/>
    <p:sldId id="326" r:id="rId59"/>
    <p:sldId id="327" r:id="rId60"/>
    <p:sldId id="329" r:id="rId61"/>
    <p:sldId id="330" r:id="rId62"/>
    <p:sldId id="328" r:id="rId63"/>
  </p:sldIdLst>
  <p:sldSz cx="9144000" cy="6858000" type="screen4x3"/>
  <p:notesSz cx="7099300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548" autoAdjust="0"/>
  </p:normalViewPr>
  <p:slideViewPr>
    <p:cSldViewPr showGuides="1">
      <p:cViewPr varScale="1">
        <p:scale>
          <a:sx n="109" d="100"/>
          <a:sy n="109" d="100"/>
        </p:scale>
        <p:origin x="167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99841-8067-4A3E-A1BC-A1E08BB50C6C}" type="datetimeFigureOut">
              <a:rPr lang="ko-KR" altLang="en-US" smtClean="0"/>
              <a:t>2016-04-07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47E39-9C6F-4236-9CF6-345EAE78D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076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99841-8067-4A3E-A1BC-A1E08BB50C6C}" type="datetimeFigureOut">
              <a:rPr lang="ko-KR" altLang="en-US" smtClean="0"/>
              <a:t>2016-04-07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47E39-9C6F-4236-9CF6-345EAE78D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860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99841-8067-4A3E-A1BC-A1E08BB50C6C}" type="datetimeFigureOut">
              <a:rPr lang="ko-KR" altLang="en-US" smtClean="0"/>
              <a:t>2016-04-07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47E39-9C6F-4236-9CF6-345EAE78D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854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99841-8067-4A3E-A1BC-A1E08BB50C6C}" type="datetimeFigureOut">
              <a:rPr lang="ko-KR" altLang="en-US" smtClean="0"/>
              <a:t>2016-04-07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47E39-9C6F-4236-9CF6-345EAE78D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887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99841-8067-4A3E-A1BC-A1E08BB50C6C}" type="datetimeFigureOut">
              <a:rPr lang="ko-KR" altLang="en-US" smtClean="0"/>
              <a:t>2016-04-07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47E39-9C6F-4236-9CF6-345EAE78D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451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99841-8067-4A3E-A1BC-A1E08BB50C6C}" type="datetimeFigureOut">
              <a:rPr lang="ko-KR" altLang="en-US" smtClean="0"/>
              <a:t>2016-04-07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47E39-9C6F-4236-9CF6-345EAE78D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281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99841-8067-4A3E-A1BC-A1E08BB50C6C}" type="datetimeFigureOut">
              <a:rPr lang="ko-KR" altLang="en-US" smtClean="0"/>
              <a:t>2016-04-07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47E39-9C6F-4236-9CF6-345EAE78D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052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99841-8067-4A3E-A1BC-A1E08BB50C6C}" type="datetimeFigureOut">
              <a:rPr lang="ko-KR" altLang="en-US" smtClean="0"/>
              <a:t>2016-04-07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47E39-9C6F-4236-9CF6-345EAE78D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800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99841-8067-4A3E-A1BC-A1E08BB50C6C}" type="datetimeFigureOut">
              <a:rPr lang="ko-KR" altLang="en-US" smtClean="0"/>
              <a:t>2016-04-07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47E39-9C6F-4236-9CF6-345EAE78D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213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99841-8067-4A3E-A1BC-A1E08BB50C6C}" type="datetimeFigureOut">
              <a:rPr lang="ko-KR" altLang="en-US" smtClean="0"/>
              <a:t>2016-04-07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47E39-9C6F-4236-9CF6-345EAE78D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151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99841-8067-4A3E-A1BC-A1E08BB50C6C}" type="datetimeFigureOut">
              <a:rPr lang="ko-KR" altLang="en-US" smtClean="0"/>
              <a:t>2016-04-07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47E39-9C6F-4236-9CF6-345EAE78D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161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99841-8067-4A3E-A1BC-A1E08BB50C6C}" type="datetimeFigureOut">
              <a:rPr lang="ko-KR" altLang="en-US" smtClean="0"/>
              <a:t>2016-04-07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47E39-9C6F-4236-9CF6-345EAE78D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338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visualstudio.com/downloads/download-visual-studio-vs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26876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Visual Studio </a:t>
            </a:r>
            <a:r>
              <a:rPr lang="en-US" altLang="ko-KR" sz="4000" b="1" dirty="0" smtClean="0"/>
              <a:t>Community 2013</a:t>
            </a: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96952"/>
            <a:ext cx="6400800" cy="2137792"/>
          </a:xfrm>
        </p:spPr>
        <p:txBody>
          <a:bodyPr>
            <a:normAutofit fontScale="62500" lnSpcReduction="20000"/>
          </a:bodyPr>
          <a:lstStyle/>
          <a:p>
            <a:r>
              <a:rPr lang="en-US" altLang="ko-KR" sz="2800" dirty="0"/>
              <a:t>C </a:t>
            </a:r>
            <a:r>
              <a:rPr lang="ko-KR" altLang="ko-KR" sz="2800" dirty="0"/>
              <a:t>프로그래밍을 위한 간단한 </a:t>
            </a:r>
            <a:r>
              <a:rPr lang="ko-KR" altLang="ko-KR" sz="2800" dirty="0" smtClean="0"/>
              <a:t>사용법</a:t>
            </a:r>
            <a:endParaRPr lang="en-US" altLang="ko-KR" sz="2800" dirty="0" smtClean="0"/>
          </a:p>
          <a:p>
            <a:endParaRPr lang="en-US" altLang="ko-KR" sz="2800" dirty="0"/>
          </a:p>
          <a:p>
            <a:r>
              <a:rPr lang="en-US" altLang="ko-KR" sz="2800" dirty="0" smtClean="0"/>
              <a:t>2015. 04</a:t>
            </a:r>
          </a:p>
          <a:p>
            <a:endParaRPr lang="en-US" altLang="ko-KR" sz="2800" dirty="0" smtClean="0"/>
          </a:p>
          <a:p>
            <a:r>
              <a:rPr lang="ko-KR" altLang="en-US" sz="2800" dirty="0" smtClean="0"/>
              <a:t>국민대학교 </a:t>
            </a:r>
            <a:endParaRPr lang="en-US" altLang="ko-KR" sz="2800" dirty="0" smtClean="0"/>
          </a:p>
          <a:p>
            <a:r>
              <a:rPr lang="ko-KR" altLang="en-US" sz="2800" dirty="0" err="1" smtClean="0"/>
              <a:t>정보통신처</a:t>
            </a:r>
            <a:endParaRPr lang="en-US" altLang="ko-KR" sz="2800" dirty="0" smtClean="0"/>
          </a:p>
          <a:p>
            <a:r>
              <a:rPr lang="ko-KR" altLang="en-US" sz="2800" dirty="0" smtClean="0"/>
              <a:t>전자정보통신대학 컴퓨터공학부</a:t>
            </a:r>
            <a:endParaRPr lang="ko-KR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62495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C:\Users\user\Desktop\파일\7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285" y="2924943"/>
            <a:ext cx="2760980" cy="38658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3600" dirty="0"/>
              <a:t>Get MS Visual Studio Community 2013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altLang="ko-KR" sz="2400" dirty="0" smtClean="0"/>
              <a:t>6. </a:t>
            </a:r>
            <a:r>
              <a:rPr lang="en-US" altLang="ko-KR" sz="2400" dirty="0"/>
              <a:t>“LAUNCH” </a:t>
            </a:r>
            <a:r>
              <a:rPr lang="ko-KR" altLang="ko-KR" sz="2400" dirty="0"/>
              <a:t>를 선택합니다</a:t>
            </a:r>
            <a:r>
              <a:rPr lang="en-US" altLang="ko-KR" sz="2400" dirty="0" smtClean="0"/>
              <a:t>.</a:t>
            </a:r>
            <a:endParaRPr lang="ko-KR" altLang="ko-KR" sz="2400" dirty="0"/>
          </a:p>
          <a:p>
            <a:pPr marL="0" lvl="0" indent="0">
              <a:buNone/>
            </a:pPr>
            <a:endParaRPr lang="ko-KR" alt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3284574" y="6308725"/>
            <a:ext cx="2574852" cy="482098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3"/>
          <p:cNvSpPr>
            <a:spLocks noChangeArrowheads="1"/>
          </p:cNvSpPr>
          <p:nvPr/>
        </p:nvSpPr>
        <p:spPr bwMode="auto">
          <a:xfrm>
            <a:off x="6084168" y="6211478"/>
            <a:ext cx="504825" cy="504825"/>
          </a:xfrm>
          <a:prstGeom prst="flowChartConnector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  <a:t>6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1801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:\Users\user\Desktop\파일\8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715" y="2924943"/>
            <a:ext cx="2782570" cy="34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3600" dirty="0"/>
              <a:t>Get MS Visual Studio Community 2013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altLang="ko-KR" sz="2400" dirty="0"/>
              <a:t>7</a:t>
            </a:r>
            <a:r>
              <a:rPr lang="en-US" altLang="ko-KR" sz="2400" dirty="0" smtClean="0"/>
              <a:t>. </a:t>
            </a:r>
            <a:r>
              <a:rPr lang="en-US" altLang="ko-KR" sz="2400" dirty="0"/>
              <a:t>“Sign in”</a:t>
            </a:r>
            <a:r>
              <a:rPr lang="ko-KR" altLang="ko-KR" sz="2400" dirty="0"/>
              <a:t>을 선택합니다</a:t>
            </a:r>
            <a:r>
              <a:rPr lang="en-US" altLang="ko-KR" sz="2400" dirty="0"/>
              <a:t>.</a:t>
            </a:r>
            <a:endParaRPr lang="ko-KR" altLang="ko-KR" sz="2400" dirty="0"/>
          </a:p>
          <a:p>
            <a:pPr marL="0" lvl="0" indent="0">
              <a:buNone/>
            </a:pPr>
            <a:endParaRPr lang="ko-KR" alt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4139952" y="5308058"/>
            <a:ext cx="936104" cy="353190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3"/>
          <p:cNvSpPr>
            <a:spLocks noChangeArrowheads="1"/>
          </p:cNvSpPr>
          <p:nvPr/>
        </p:nvSpPr>
        <p:spPr bwMode="auto">
          <a:xfrm>
            <a:off x="5149949" y="4852036"/>
            <a:ext cx="504825" cy="504825"/>
          </a:xfrm>
          <a:prstGeom prst="flowChartConnector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b="1" dirty="0" smtClean="0">
                <a:solidFill>
                  <a:srgbClr val="000000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  <a:t>7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3451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C:\Users\user\Desktop\파일\9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715" y="3263612"/>
            <a:ext cx="2782570" cy="34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3600" dirty="0"/>
              <a:t>Get MS Visual Studio Community 2013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altLang="ko-KR" sz="2400" dirty="0" smtClean="0"/>
              <a:t>8. </a:t>
            </a:r>
            <a:r>
              <a:rPr lang="en-US" altLang="ko-KR" sz="2400" dirty="0"/>
              <a:t>Microsoft </a:t>
            </a:r>
            <a:r>
              <a:rPr lang="ko-KR" altLang="ko-KR" sz="2400" dirty="0"/>
              <a:t>계정 </a:t>
            </a:r>
            <a:r>
              <a:rPr lang="en-US" altLang="ko-KR" sz="2400" dirty="0"/>
              <a:t>ID</a:t>
            </a:r>
            <a:r>
              <a:rPr lang="ko-KR" altLang="ko-KR" sz="2400" dirty="0"/>
              <a:t>와 </a:t>
            </a:r>
            <a:r>
              <a:rPr lang="en-US" altLang="ko-KR" sz="2400" dirty="0"/>
              <a:t>PWD</a:t>
            </a:r>
            <a:r>
              <a:rPr lang="ko-KR" altLang="ko-KR" sz="2400" dirty="0"/>
              <a:t>를 입력한 후</a:t>
            </a:r>
            <a:r>
              <a:rPr lang="en-US" altLang="ko-KR" sz="2400" dirty="0"/>
              <a:t>, “</a:t>
            </a:r>
            <a:r>
              <a:rPr lang="ko-KR" altLang="ko-KR" sz="2400" dirty="0"/>
              <a:t>로그인</a:t>
            </a:r>
            <a:r>
              <a:rPr lang="en-US" altLang="ko-KR" sz="2400" dirty="0"/>
              <a:t>”</a:t>
            </a:r>
            <a:r>
              <a:rPr lang="ko-KR" altLang="ko-KR" sz="2400" dirty="0"/>
              <a:t>을 선택하거나 </a:t>
            </a:r>
            <a:r>
              <a:rPr lang="ko-KR" altLang="ko-KR" sz="2400" u="sng" dirty="0"/>
              <a:t>우측 상단의 취소버튼</a:t>
            </a:r>
            <a:r>
              <a:rPr lang="ko-KR" altLang="ko-KR" sz="2400" dirty="0"/>
              <a:t>을 누릅니다</a:t>
            </a:r>
            <a:r>
              <a:rPr lang="en-US" altLang="ko-KR" sz="2400" dirty="0"/>
              <a:t>.</a:t>
            </a:r>
            <a:endParaRPr lang="ko-KR" altLang="ko-KR" sz="2400" dirty="0"/>
          </a:p>
          <a:p>
            <a:pPr marL="0" indent="0">
              <a:buNone/>
            </a:pPr>
            <a:r>
              <a:rPr lang="en-US" altLang="ko-KR" sz="2000" b="1" dirty="0" smtClean="0"/>
              <a:t>   ※ </a:t>
            </a:r>
            <a:r>
              <a:rPr lang="ko-KR" altLang="en-US" sz="2000" b="1" dirty="0" smtClean="0"/>
              <a:t>계정 입력을 안 할 경우 </a:t>
            </a:r>
            <a:r>
              <a:rPr lang="en-US" altLang="ko-KR" sz="2000" b="1" dirty="0" smtClean="0"/>
              <a:t>30</a:t>
            </a:r>
            <a:r>
              <a:rPr lang="ko-KR" altLang="en-US" sz="2000" b="1" dirty="0" smtClean="0"/>
              <a:t>일 이후 사용이 제한되므로 </a:t>
            </a:r>
            <a:endParaRPr lang="en-US" altLang="ko-KR" sz="2000" b="1" dirty="0" smtClean="0"/>
          </a:p>
          <a:p>
            <a:pPr marL="0" indent="0">
              <a:buNone/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    MS </a:t>
            </a:r>
            <a:r>
              <a:rPr lang="ko-KR" altLang="en-US" sz="2000" b="1" dirty="0" smtClean="0"/>
              <a:t>계정을 생성하여 사용권장</a:t>
            </a:r>
            <a:r>
              <a:rPr lang="en-US" altLang="ko-KR" sz="2000" b="1" dirty="0" smtClean="0"/>
              <a:t>(</a:t>
            </a:r>
            <a:r>
              <a:rPr lang="ko-KR" altLang="en-US" sz="2000" b="1" dirty="0" smtClean="0"/>
              <a:t>실습실 경우 공용계정을 생성하여 </a:t>
            </a:r>
            <a:endParaRPr lang="en-US" altLang="ko-KR" sz="2000" b="1" dirty="0" smtClean="0"/>
          </a:p>
          <a:p>
            <a:pPr marL="0" indent="0">
              <a:buNone/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    </a:t>
            </a:r>
            <a:r>
              <a:rPr lang="ko-KR" altLang="en-US" sz="2000" b="1" dirty="0" smtClean="0"/>
              <a:t>로그인 이용가능</a:t>
            </a:r>
            <a:r>
              <a:rPr lang="en-US" altLang="ko-KR" sz="2000" b="1" dirty="0" smtClean="0"/>
              <a:t>)</a:t>
            </a:r>
            <a:endParaRPr lang="ko-KR" altLang="en-US" sz="2000" b="1" dirty="0"/>
          </a:p>
          <a:p>
            <a:pPr marL="0" lvl="0" indent="0">
              <a:buNone/>
            </a:pPr>
            <a:endParaRPr lang="ko-KR" alt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3563888" y="4149080"/>
            <a:ext cx="2048346" cy="988855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3"/>
          <p:cNvSpPr>
            <a:spLocks noChangeArrowheads="1"/>
          </p:cNvSpPr>
          <p:nvPr/>
        </p:nvSpPr>
        <p:spPr bwMode="auto">
          <a:xfrm>
            <a:off x="5865128" y="5063813"/>
            <a:ext cx="504825" cy="504825"/>
          </a:xfrm>
          <a:prstGeom prst="flowChartConnector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  <a:t>8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5654774" y="3264246"/>
            <a:ext cx="308511" cy="287399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338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C:\Users\user\Desktop\파일\1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715" y="2925563"/>
            <a:ext cx="2782570" cy="34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3600" dirty="0"/>
              <a:t>Get MS Visual Studio Community 2013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altLang="ko-KR" sz="2400" dirty="0"/>
              <a:t>9</a:t>
            </a:r>
            <a:r>
              <a:rPr lang="en-US" altLang="ko-KR" sz="2400" dirty="0" smtClean="0"/>
              <a:t>. </a:t>
            </a:r>
            <a:r>
              <a:rPr lang="ko-KR" altLang="ko-KR" sz="2400" dirty="0"/>
              <a:t>사용하고자 하는 색상을 선택하고 </a:t>
            </a:r>
            <a:r>
              <a:rPr lang="en-US" altLang="ko-KR" sz="2400" dirty="0"/>
              <a:t>“Start Visual Studio”</a:t>
            </a:r>
            <a:r>
              <a:rPr lang="ko-KR" altLang="ko-KR" sz="2400" dirty="0"/>
              <a:t>를 선택합니다</a:t>
            </a:r>
            <a:r>
              <a:rPr lang="en-US" altLang="ko-KR" sz="2400" dirty="0"/>
              <a:t>.</a:t>
            </a:r>
            <a:endParaRPr lang="ko-KR" altLang="ko-KR" sz="2400" dirty="0"/>
          </a:p>
          <a:p>
            <a:pPr marL="0" lvl="0" indent="0">
              <a:buNone/>
            </a:pPr>
            <a:endParaRPr lang="ko-KR" alt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3410114" y="3800425"/>
            <a:ext cx="2314014" cy="1140743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3"/>
          <p:cNvSpPr>
            <a:spLocks noChangeArrowheads="1"/>
          </p:cNvSpPr>
          <p:nvPr/>
        </p:nvSpPr>
        <p:spPr bwMode="auto">
          <a:xfrm>
            <a:off x="5865128" y="4725144"/>
            <a:ext cx="504825" cy="504825"/>
          </a:xfrm>
          <a:prstGeom prst="flowChartConnector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b="1" dirty="0" smtClean="0">
                <a:solidFill>
                  <a:srgbClr val="000000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  <a:t>9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4860032" y="6091901"/>
            <a:ext cx="1103253" cy="253137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012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 Studio </a:t>
            </a:r>
            <a:r>
              <a:rPr lang="en-US" altLang="ko-KR" dirty="0" smtClean="0"/>
              <a:t>2013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b="1" dirty="0"/>
              <a:t>Visual Studio </a:t>
            </a:r>
            <a:r>
              <a:rPr lang="en-US" altLang="ko-KR" sz="2400" b="1" dirty="0" smtClean="0"/>
              <a:t>2013</a:t>
            </a:r>
            <a:r>
              <a:rPr lang="ko-KR" altLang="ko-KR" sz="2400" b="1" dirty="0" smtClean="0"/>
              <a:t>을 </a:t>
            </a:r>
            <a:r>
              <a:rPr lang="ko-KR" altLang="ko-KR" sz="2400" b="1" dirty="0"/>
              <a:t>실행시킵니다</a:t>
            </a:r>
            <a:r>
              <a:rPr lang="en-US" altLang="ko-KR" sz="2400" b="1" dirty="0" smtClean="0"/>
              <a:t>.</a:t>
            </a:r>
          </a:p>
          <a:p>
            <a:pPr lvl="1"/>
            <a:r>
              <a:rPr lang="ko-KR" altLang="ko-KR" sz="2000" dirty="0"/>
              <a:t>아이콘을 더블 클릭하여 </a:t>
            </a:r>
            <a:r>
              <a:rPr lang="ko-KR" altLang="ko-KR" sz="2000" dirty="0" smtClean="0"/>
              <a:t>실행</a:t>
            </a:r>
            <a:endParaRPr lang="en-US" altLang="ko-KR" sz="2000" dirty="0" smtClean="0"/>
          </a:p>
          <a:p>
            <a:pPr lvl="1"/>
            <a:endParaRPr lang="en-US" altLang="ko-KR" sz="2000" dirty="0" smtClean="0"/>
          </a:p>
          <a:p>
            <a:pPr lvl="1"/>
            <a:endParaRPr lang="en-US" altLang="ko-KR" sz="2000" dirty="0"/>
          </a:p>
          <a:p>
            <a:pPr lvl="1"/>
            <a:r>
              <a:rPr lang="ko-KR" altLang="ko-KR" sz="2000" dirty="0" smtClean="0"/>
              <a:t>최초 </a:t>
            </a:r>
            <a:r>
              <a:rPr lang="ko-KR" altLang="ko-KR" sz="2000" dirty="0"/>
              <a:t>실행 </a:t>
            </a:r>
            <a:r>
              <a:rPr lang="ko-KR" altLang="ko-KR" sz="2000" dirty="0" smtClean="0"/>
              <a:t>화면</a:t>
            </a:r>
            <a:endParaRPr lang="ko-KR" altLang="ko-KR" sz="2000" dirty="0"/>
          </a:p>
          <a:p>
            <a:pPr lvl="1"/>
            <a:endParaRPr lang="ko-KR" altLang="ko-KR" sz="2000" dirty="0"/>
          </a:p>
          <a:p>
            <a:pPr lvl="1"/>
            <a:endParaRPr lang="ko-KR" altLang="ko-KR" sz="2400" b="1" dirty="0"/>
          </a:p>
        </p:txBody>
      </p:sp>
      <p:pic>
        <p:nvPicPr>
          <p:cNvPr id="8" name="그림 7" descr="C:\Users\user\Desktop\파일\1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6"/>
          <a:stretch/>
        </p:blipFill>
        <p:spPr bwMode="auto">
          <a:xfrm>
            <a:off x="1528445" y="3501009"/>
            <a:ext cx="6087110" cy="32766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그림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162" y="2390718"/>
            <a:ext cx="4063926" cy="750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5298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Visual Studio </a:t>
            </a:r>
            <a:r>
              <a:rPr lang="en-US" altLang="ko-KR" b="1" dirty="0" smtClean="0"/>
              <a:t>2013 </a:t>
            </a:r>
            <a:r>
              <a:rPr lang="ko-KR" altLang="ko-KR" b="1" dirty="0" smtClean="0"/>
              <a:t>솔루션</a:t>
            </a:r>
            <a:endParaRPr lang="ko-KR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smtClean="0"/>
              <a:t>기본 위치</a:t>
            </a:r>
            <a:endParaRPr lang="en-US" altLang="ko-KR" sz="1800" b="1" dirty="0" smtClean="0"/>
          </a:p>
          <a:p>
            <a:pPr lvl="1"/>
            <a:r>
              <a:rPr lang="ko-KR" altLang="ko-KR" sz="1800" dirty="0" smtClean="0"/>
              <a:t>내 </a:t>
            </a:r>
            <a:r>
              <a:rPr lang="ko-KR" altLang="ko-KR" sz="1800" dirty="0"/>
              <a:t>문서</a:t>
            </a:r>
            <a:r>
              <a:rPr lang="en-US" altLang="ko-KR" sz="1800" dirty="0"/>
              <a:t>/Visual Studio </a:t>
            </a:r>
            <a:r>
              <a:rPr lang="en-US" altLang="ko-KR" sz="1800" dirty="0" smtClean="0"/>
              <a:t>2013/Projects</a:t>
            </a:r>
            <a:r>
              <a:rPr lang="en-US" altLang="ko-KR" sz="1800" dirty="0"/>
              <a:t>/</a:t>
            </a:r>
            <a:r>
              <a:rPr lang="ko-KR" altLang="ko-KR" sz="1800" b="1" dirty="0"/>
              <a:t>솔루션 이름</a:t>
            </a:r>
            <a:r>
              <a:rPr lang="en-US" altLang="ko-KR" sz="1800" b="1" dirty="0"/>
              <a:t>/</a:t>
            </a:r>
            <a:r>
              <a:rPr lang="ko-KR" altLang="ko-KR" sz="1800" b="1" dirty="0"/>
              <a:t>프로젝트 이름</a:t>
            </a:r>
            <a:r>
              <a:rPr lang="en-US" altLang="ko-KR" sz="1800" b="1" dirty="0" smtClean="0"/>
              <a:t>/</a:t>
            </a:r>
            <a:endParaRPr lang="en-US" altLang="ko-KR" sz="1800" b="1" dirty="0"/>
          </a:p>
          <a:p>
            <a:r>
              <a:rPr lang="ko-KR" altLang="en-US" sz="2400" dirty="0" smtClean="0"/>
              <a:t>솔루션의 구조</a:t>
            </a:r>
            <a:endParaRPr lang="ko-KR" altLang="ko-KR" sz="2200" dirty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924943"/>
            <a:ext cx="5472608" cy="36724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9857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C:\Users\user\Desktop\파일\12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78" b="58264"/>
          <a:stretch/>
        </p:blipFill>
        <p:spPr bwMode="auto">
          <a:xfrm>
            <a:off x="1691680" y="2956117"/>
            <a:ext cx="6532283" cy="337501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b="1" dirty="0"/>
              <a:t>새 프로젝트 생성하기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altLang="ko-KR" sz="2000" dirty="0" smtClean="0"/>
              <a:t>1. </a:t>
            </a:r>
            <a:r>
              <a:rPr lang="en-US" altLang="ko-KR" sz="2000" b="1" dirty="0" smtClean="0"/>
              <a:t>FILE</a:t>
            </a:r>
            <a:r>
              <a:rPr lang="ko-KR" altLang="ko-KR" sz="2000" dirty="0" smtClean="0"/>
              <a:t> </a:t>
            </a:r>
            <a:r>
              <a:rPr lang="ko-KR" altLang="ko-KR" sz="2000" dirty="0"/>
              <a:t>메뉴를 </a:t>
            </a:r>
            <a:r>
              <a:rPr lang="ko-KR" altLang="ko-KR" sz="2000" dirty="0" smtClean="0"/>
              <a:t>선택</a:t>
            </a:r>
            <a:endParaRPr lang="en-US" altLang="ko-KR" sz="2000" dirty="0"/>
          </a:p>
          <a:p>
            <a:pPr marL="0" lvl="0" indent="0">
              <a:buNone/>
            </a:pPr>
            <a:r>
              <a:rPr lang="en-US" altLang="ko-KR" sz="2000" dirty="0" smtClean="0"/>
              <a:t>2.</a:t>
            </a:r>
            <a:r>
              <a:rPr lang="en-US" altLang="ko-KR" sz="2000" b="1" dirty="0" smtClean="0"/>
              <a:t> </a:t>
            </a:r>
            <a:r>
              <a:rPr lang="en-US" altLang="ko-KR" sz="2000" b="1" dirty="0" err="1" smtClean="0"/>
              <a:t>New</a:t>
            </a:r>
            <a:r>
              <a:rPr lang="en-US" altLang="ko-KR" sz="2000" dirty="0" err="1" smtClean="0"/>
              <a:t>→</a:t>
            </a:r>
            <a:r>
              <a:rPr lang="en-US" altLang="ko-KR" sz="2000" b="1" dirty="0" err="1" smtClean="0"/>
              <a:t>Project</a:t>
            </a:r>
            <a:r>
              <a:rPr lang="en-US" altLang="ko-KR" sz="2000" b="1" dirty="0" smtClean="0"/>
              <a:t>..</a:t>
            </a:r>
            <a:r>
              <a:rPr lang="ko-KR" altLang="ko-KR" sz="2000" dirty="0" smtClean="0"/>
              <a:t>를 선택</a:t>
            </a:r>
            <a:endParaRPr lang="ko-KR" altLang="ko-KR" sz="20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691680" y="3171652"/>
            <a:ext cx="523875" cy="187325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776503" y="3345879"/>
            <a:ext cx="4595697" cy="227137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1116098" y="2744425"/>
            <a:ext cx="504825" cy="504825"/>
          </a:xfrm>
          <a:prstGeom prst="flowChartConnector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1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AutoShape 2"/>
          <p:cNvSpPr>
            <a:spLocks noChangeArrowheads="1"/>
          </p:cNvSpPr>
          <p:nvPr/>
        </p:nvSpPr>
        <p:spPr bwMode="auto">
          <a:xfrm>
            <a:off x="6620888" y="3249250"/>
            <a:ext cx="504825" cy="504825"/>
          </a:xfrm>
          <a:prstGeom prst="flowChartConnector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2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3787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C:\Users\user\Desktop\파일\13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853" y="2348880"/>
            <a:ext cx="6065813" cy="4194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 descr="C:\Users\user\Desktop\파일\12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78" b="58264"/>
          <a:stretch/>
        </p:blipFill>
        <p:spPr bwMode="auto">
          <a:xfrm>
            <a:off x="1691680" y="2956117"/>
            <a:ext cx="6532283" cy="337501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b="1" dirty="0"/>
              <a:t>새 프로젝트 생성하기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altLang="ko-KR" sz="2000" dirty="0" smtClean="0"/>
              <a:t>1. </a:t>
            </a:r>
            <a:r>
              <a:rPr lang="en-US" altLang="ko-KR" sz="2000" b="1" dirty="0" smtClean="0"/>
              <a:t>FILE</a:t>
            </a:r>
            <a:r>
              <a:rPr lang="ko-KR" altLang="ko-KR" sz="2000" dirty="0" smtClean="0"/>
              <a:t> </a:t>
            </a:r>
            <a:r>
              <a:rPr lang="ko-KR" altLang="ko-KR" sz="2000" dirty="0"/>
              <a:t>메뉴를 </a:t>
            </a:r>
            <a:r>
              <a:rPr lang="ko-KR" altLang="ko-KR" sz="2000" dirty="0" smtClean="0"/>
              <a:t>선택</a:t>
            </a:r>
            <a:endParaRPr lang="en-US" altLang="ko-KR" sz="2000" dirty="0"/>
          </a:p>
          <a:p>
            <a:pPr marL="0" lvl="0" indent="0">
              <a:buNone/>
            </a:pPr>
            <a:r>
              <a:rPr lang="en-US" altLang="ko-KR" sz="2000" dirty="0" smtClean="0"/>
              <a:t>2.</a:t>
            </a:r>
            <a:r>
              <a:rPr lang="en-US" altLang="ko-KR" sz="2000" b="1" dirty="0" smtClean="0"/>
              <a:t> </a:t>
            </a:r>
            <a:r>
              <a:rPr lang="en-US" altLang="ko-KR" sz="2000" b="1" dirty="0" err="1" smtClean="0"/>
              <a:t>New</a:t>
            </a:r>
            <a:r>
              <a:rPr lang="en-US" altLang="ko-KR" sz="2000" dirty="0" err="1" smtClean="0"/>
              <a:t>→</a:t>
            </a:r>
            <a:r>
              <a:rPr lang="en-US" altLang="ko-KR" sz="2000" b="1" dirty="0" err="1" smtClean="0"/>
              <a:t>Project</a:t>
            </a:r>
            <a:r>
              <a:rPr lang="en-US" altLang="ko-KR" sz="2000" b="1" dirty="0" smtClean="0"/>
              <a:t>..</a:t>
            </a:r>
            <a:r>
              <a:rPr lang="ko-KR" altLang="ko-KR" sz="2000" dirty="0" smtClean="0"/>
              <a:t>를 선택</a:t>
            </a:r>
            <a:endParaRPr lang="ko-KR" altLang="ko-KR" sz="20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691680" y="3171652"/>
            <a:ext cx="523875" cy="187325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776503" y="3345879"/>
            <a:ext cx="4595697" cy="227137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1116098" y="2744425"/>
            <a:ext cx="504825" cy="504825"/>
          </a:xfrm>
          <a:prstGeom prst="flowChartConnector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1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AutoShape 2"/>
          <p:cNvSpPr>
            <a:spLocks noChangeArrowheads="1"/>
          </p:cNvSpPr>
          <p:nvPr/>
        </p:nvSpPr>
        <p:spPr bwMode="auto">
          <a:xfrm>
            <a:off x="6620888" y="3249250"/>
            <a:ext cx="504825" cy="504825"/>
          </a:xfrm>
          <a:prstGeom prst="flowChartConnector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2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3064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b="1" dirty="0"/>
              <a:t>새 프로젝트 생성하기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altLang="ko-KR" sz="2000" dirty="0" smtClean="0"/>
              <a:t>3. Visual C++ </a:t>
            </a:r>
            <a:r>
              <a:rPr lang="ko-KR" altLang="en-US" sz="2000" dirty="0" smtClean="0"/>
              <a:t>선택</a:t>
            </a:r>
            <a:r>
              <a:rPr lang="en-US" altLang="ko-KR" sz="2000" dirty="0"/>
              <a:t>	</a:t>
            </a:r>
            <a:r>
              <a:rPr lang="en-US" altLang="ko-KR" sz="2000" dirty="0" smtClean="0"/>
              <a:t>	4. </a:t>
            </a:r>
            <a:r>
              <a:rPr lang="en-US" altLang="ko-KR" sz="2000" b="1" dirty="0" smtClean="0"/>
              <a:t>Win32 Console Application</a:t>
            </a:r>
            <a:endParaRPr lang="ko-KR" altLang="ko-KR" sz="2000" dirty="0"/>
          </a:p>
          <a:p>
            <a:pPr marL="0" lvl="0" indent="0">
              <a:buNone/>
            </a:pPr>
            <a:r>
              <a:rPr lang="en-US" altLang="ko-KR" sz="2000" dirty="0" smtClean="0"/>
              <a:t>5. </a:t>
            </a:r>
            <a:r>
              <a:rPr lang="ko-KR" altLang="ko-KR" sz="2000" dirty="0" smtClean="0"/>
              <a:t>이름 </a:t>
            </a:r>
            <a:r>
              <a:rPr lang="ko-KR" altLang="ko-KR" sz="2000" dirty="0"/>
              <a:t>필드에 자신이 만들고자 할 </a:t>
            </a:r>
            <a:r>
              <a:rPr lang="ko-KR" altLang="ko-KR" sz="2000" b="1" dirty="0"/>
              <a:t>프로젝트</a:t>
            </a:r>
            <a:r>
              <a:rPr lang="en-US" altLang="ko-KR" sz="2000" b="1" dirty="0"/>
              <a:t>(</a:t>
            </a:r>
            <a:r>
              <a:rPr lang="ko-KR" altLang="ko-KR" sz="2000" b="1" dirty="0"/>
              <a:t>솔루션</a:t>
            </a:r>
            <a:r>
              <a:rPr lang="en-US" altLang="ko-KR" sz="2000" b="1" dirty="0"/>
              <a:t>)</a:t>
            </a:r>
            <a:r>
              <a:rPr lang="ko-KR" altLang="ko-KR" sz="2000" b="1" dirty="0"/>
              <a:t>의 </a:t>
            </a:r>
            <a:r>
              <a:rPr lang="ko-KR" altLang="ko-KR" sz="2000" b="1" dirty="0" smtClean="0"/>
              <a:t>이름</a:t>
            </a:r>
            <a:endParaRPr lang="ko-KR" altLang="ko-KR" sz="2000" dirty="0"/>
          </a:p>
          <a:p>
            <a:pPr marL="0" lvl="0" indent="0">
              <a:buNone/>
            </a:pPr>
            <a:r>
              <a:rPr lang="en-US" altLang="ko-KR" sz="2000" dirty="0" smtClean="0"/>
              <a:t>6. </a:t>
            </a:r>
            <a:r>
              <a:rPr lang="en-US" altLang="ko-KR" sz="2000" b="1" dirty="0" smtClean="0"/>
              <a:t>OK</a:t>
            </a:r>
            <a:r>
              <a:rPr lang="ko-KR" altLang="ko-KR" sz="2000" dirty="0" smtClean="0"/>
              <a:t>을 클릭</a:t>
            </a:r>
            <a:endParaRPr lang="ko-KR" altLang="ko-KR" sz="2000" dirty="0"/>
          </a:p>
        </p:txBody>
      </p:sp>
      <p:pic>
        <p:nvPicPr>
          <p:cNvPr id="14" name="그림 13" descr="C:\Users\user\Desktop\파일\13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185" y="2476222"/>
            <a:ext cx="6138742" cy="424515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2864272" y="4373375"/>
            <a:ext cx="719068" cy="175243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4"/>
          <p:cNvSpPr>
            <a:spLocks noChangeArrowheads="1"/>
          </p:cNvSpPr>
          <p:nvPr/>
        </p:nvSpPr>
        <p:spPr bwMode="auto">
          <a:xfrm>
            <a:off x="2093816" y="4208583"/>
            <a:ext cx="504825" cy="504825"/>
          </a:xfrm>
          <a:prstGeom prst="flowChartConnector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3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4067944" y="2852936"/>
            <a:ext cx="3240360" cy="288032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AutoShape 4"/>
          <p:cNvSpPr>
            <a:spLocks noChangeArrowheads="1"/>
          </p:cNvSpPr>
          <p:nvPr/>
        </p:nvSpPr>
        <p:spPr bwMode="auto">
          <a:xfrm>
            <a:off x="7452320" y="3358356"/>
            <a:ext cx="504825" cy="504825"/>
          </a:xfrm>
          <a:prstGeom prst="flowChartConnector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4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3554408" y="5745044"/>
            <a:ext cx="3537871" cy="276244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AutoShape 4"/>
          <p:cNvSpPr>
            <a:spLocks noChangeArrowheads="1"/>
          </p:cNvSpPr>
          <p:nvPr/>
        </p:nvSpPr>
        <p:spPr bwMode="auto">
          <a:xfrm>
            <a:off x="7212027" y="5240219"/>
            <a:ext cx="504825" cy="504825"/>
          </a:xfrm>
          <a:prstGeom prst="flowChartConnector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5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7577239" y="6445134"/>
            <a:ext cx="667170" cy="276244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" name="AutoShape 4"/>
          <p:cNvSpPr>
            <a:spLocks noChangeArrowheads="1"/>
          </p:cNvSpPr>
          <p:nvPr/>
        </p:nvSpPr>
        <p:spPr bwMode="auto">
          <a:xfrm>
            <a:off x="8251538" y="5906972"/>
            <a:ext cx="504825" cy="504825"/>
          </a:xfrm>
          <a:prstGeom prst="flowChartConnector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6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9847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b="1" dirty="0"/>
              <a:t>새 프로젝트 생성하기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altLang="ko-KR" sz="2000" dirty="0" smtClean="0"/>
              <a:t>7. </a:t>
            </a:r>
            <a:r>
              <a:rPr lang="en-US" altLang="ko-KR" sz="2000" b="1" dirty="0" smtClean="0"/>
              <a:t>Next&gt;</a:t>
            </a:r>
            <a:r>
              <a:rPr lang="ko-KR" altLang="ko-KR" sz="2000" dirty="0"/>
              <a:t>을 </a:t>
            </a:r>
            <a:r>
              <a:rPr lang="ko-KR" altLang="ko-KR" sz="2000" dirty="0" smtClean="0"/>
              <a:t>클릭</a:t>
            </a:r>
            <a:endParaRPr lang="ko-KR" altLang="ko-KR" sz="2000" dirty="0"/>
          </a:p>
        </p:txBody>
      </p:sp>
      <p:pic>
        <p:nvPicPr>
          <p:cNvPr id="8" name="그림 7" descr="C:\Users\user\Desktop\파일\14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2188364"/>
            <a:ext cx="5524500" cy="427418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5148929" y="6046669"/>
            <a:ext cx="863231" cy="262056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auto">
          <a:xfrm>
            <a:off x="6012160" y="5465887"/>
            <a:ext cx="504825" cy="504825"/>
          </a:xfrm>
          <a:prstGeom prst="flowChartConnector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7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7383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ko-KR" b="1" dirty="0"/>
              <a:t>참고</a:t>
            </a:r>
            <a:r>
              <a:rPr lang="en-US" altLang="ko-KR" b="1" dirty="0" smtClean="0"/>
              <a:t>!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atinLnBrk="0"/>
            <a:r>
              <a:rPr lang="ko-KR" altLang="ko-KR" sz="1600" dirty="0" smtClean="0"/>
              <a:t>이 </a:t>
            </a:r>
            <a:r>
              <a:rPr lang="ko-KR" altLang="ko-KR" sz="1600" dirty="0"/>
              <a:t>문서는</a:t>
            </a:r>
            <a:r>
              <a:rPr lang="en-US" altLang="ko-KR" sz="1600" dirty="0"/>
              <a:t> Visual Studio Community 2013</a:t>
            </a:r>
            <a:r>
              <a:rPr lang="ko-KR" altLang="ko-KR" sz="1600" dirty="0"/>
              <a:t>을 구하는 방법과 설치</a:t>
            </a:r>
            <a:r>
              <a:rPr lang="en-US" altLang="ko-KR" sz="1600" dirty="0"/>
              <a:t>, </a:t>
            </a:r>
            <a:r>
              <a:rPr lang="ko-KR" altLang="ko-KR" sz="1600" dirty="0"/>
              <a:t>그리고 간단한 프로젝트의 생성과 실행까지를 다룹니다</a:t>
            </a:r>
            <a:r>
              <a:rPr lang="en-US" altLang="ko-KR" sz="1600" dirty="0"/>
              <a:t>.</a:t>
            </a:r>
            <a:endParaRPr lang="ko-KR" altLang="ko-KR" sz="1600" dirty="0"/>
          </a:p>
          <a:p>
            <a:pPr marL="0" indent="0" latinLnBrk="0">
              <a:buNone/>
            </a:pPr>
            <a:r>
              <a:rPr lang="en-US" altLang="ko-KR" sz="1600" dirty="0"/>
              <a:t> </a:t>
            </a:r>
            <a:endParaRPr lang="ko-KR" altLang="ko-KR" sz="1600" dirty="0"/>
          </a:p>
          <a:p>
            <a:pPr lvl="0" latinLnBrk="0"/>
            <a:r>
              <a:rPr lang="en-US" altLang="ko-KR" sz="1600" dirty="0"/>
              <a:t>Visual Studio Community 2013 </a:t>
            </a:r>
            <a:r>
              <a:rPr lang="ko-KR" altLang="ko-KR" sz="1600" dirty="0"/>
              <a:t>은 웹에서 설치 파일을 다운로드 받아 직접 설치되므로 설치하고자 하는</a:t>
            </a:r>
            <a:r>
              <a:rPr lang="en-US" altLang="ko-KR" sz="1600" dirty="0"/>
              <a:t> PC</a:t>
            </a:r>
            <a:r>
              <a:rPr lang="ko-KR" altLang="ko-KR" sz="1600" dirty="0"/>
              <a:t>의 네트워크가 인터넷 온라인 상으로 접속 가능해야 합니다</a:t>
            </a:r>
            <a:r>
              <a:rPr lang="en-US" altLang="ko-KR" sz="1600" dirty="0"/>
              <a:t>.</a:t>
            </a:r>
            <a:endParaRPr lang="ko-KR" altLang="ko-KR" sz="1600" dirty="0"/>
          </a:p>
          <a:p>
            <a:pPr marL="0" indent="0" latinLnBrk="0">
              <a:buNone/>
            </a:pPr>
            <a:r>
              <a:rPr lang="en-US" altLang="ko-KR" sz="1600" dirty="0"/>
              <a:t> </a:t>
            </a:r>
            <a:endParaRPr lang="ko-KR" altLang="ko-KR" sz="1600" dirty="0"/>
          </a:p>
          <a:p>
            <a:pPr lvl="0" latinLnBrk="0"/>
            <a:r>
              <a:rPr lang="ko-KR" altLang="ko-KR" sz="1600" dirty="0"/>
              <a:t>설치 시에는 가급적 모든 프로그램은 종료된 상태에서 설치하는 것을 권장합니다</a:t>
            </a:r>
            <a:r>
              <a:rPr lang="en-US" altLang="ko-KR" sz="1600" dirty="0"/>
              <a:t>.</a:t>
            </a:r>
            <a:endParaRPr lang="ko-KR" altLang="ko-KR" sz="1600" dirty="0"/>
          </a:p>
          <a:p>
            <a:pPr marL="0" indent="0" latinLnBrk="0">
              <a:buNone/>
            </a:pPr>
            <a:r>
              <a:rPr lang="en-US" altLang="ko-KR" sz="1600" dirty="0"/>
              <a:t> </a:t>
            </a:r>
            <a:endParaRPr lang="ko-KR" altLang="ko-KR" sz="1600" dirty="0"/>
          </a:p>
          <a:p>
            <a:pPr lvl="0" latinLnBrk="0"/>
            <a:r>
              <a:rPr lang="ko-KR" altLang="ko-KR" sz="1600" dirty="0"/>
              <a:t>설치 후에는 </a:t>
            </a:r>
            <a:r>
              <a:rPr lang="en-US" altLang="ko-KR" sz="1600" dirty="0" smtClean="0"/>
              <a:t>Windows </a:t>
            </a:r>
            <a:r>
              <a:rPr lang="en-US" altLang="ko-KR" sz="1600" dirty="0"/>
              <a:t>update </a:t>
            </a:r>
            <a:r>
              <a:rPr lang="ko-KR" altLang="ko-KR" sz="1600" dirty="0"/>
              <a:t>등을 통하여 컴퓨터를 최신의 상태로 유지하는 것이 좋습니다</a:t>
            </a:r>
            <a:r>
              <a:rPr lang="en-US" altLang="ko-KR" sz="1600" smtClean="0"/>
              <a:t>.</a:t>
            </a:r>
            <a:endParaRPr lang="ko-KR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326084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b="1" dirty="0"/>
              <a:t>새 프로젝트 생성하기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altLang="ko-KR" sz="2000" dirty="0" smtClean="0"/>
              <a:t>8. Empty project  </a:t>
            </a:r>
            <a:r>
              <a:rPr lang="ko-KR" altLang="en-US" sz="2000" dirty="0" smtClean="0"/>
              <a:t>선택</a:t>
            </a:r>
            <a:endParaRPr lang="en-US" altLang="ko-KR" sz="2000" dirty="0" smtClean="0"/>
          </a:p>
          <a:p>
            <a:pPr marL="0" lvl="0" indent="0">
              <a:buNone/>
            </a:pPr>
            <a:r>
              <a:rPr lang="en-US" altLang="ko-KR" sz="2000" dirty="0" smtClean="0"/>
              <a:t>9. Finish</a:t>
            </a:r>
            <a:r>
              <a:rPr lang="ko-KR" altLang="en-US" sz="2000" dirty="0" smtClean="0"/>
              <a:t>을 클릭</a:t>
            </a:r>
            <a:endParaRPr lang="ko-KR" altLang="ko-KR" sz="2000" dirty="0"/>
          </a:p>
        </p:txBody>
      </p:sp>
      <p:pic>
        <p:nvPicPr>
          <p:cNvPr id="13" name="그림 12" descr="C:\Users\user\Desktop\파일\15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320" y="2418386"/>
            <a:ext cx="5547360" cy="429069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5868144" y="6308725"/>
            <a:ext cx="863231" cy="262056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4"/>
          <p:cNvSpPr>
            <a:spLocks noChangeArrowheads="1"/>
          </p:cNvSpPr>
          <p:nvPr/>
        </p:nvSpPr>
        <p:spPr bwMode="auto">
          <a:xfrm>
            <a:off x="6731375" y="5727943"/>
            <a:ext cx="504825" cy="504825"/>
          </a:xfrm>
          <a:prstGeom prst="flowChartConnector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9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3419872" y="4293096"/>
            <a:ext cx="863231" cy="262056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4"/>
          <p:cNvSpPr>
            <a:spLocks noChangeArrowheads="1"/>
          </p:cNvSpPr>
          <p:nvPr/>
        </p:nvSpPr>
        <p:spPr bwMode="auto">
          <a:xfrm>
            <a:off x="4283103" y="3712314"/>
            <a:ext cx="504825" cy="504825"/>
          </a:xfrm>
          <a:prstGeom prst="flowChartConnector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8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9049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b="1" dirty="0"/>
              <a:t>새 프로젝트 생성하기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altLang="ko-KR" sz="2000" dirty="0" smtClean="0"/>
              <a:t>10. </a:t>
            </a:r>
            <a:r>
              <a:rPr lang="ko-KR" altLang="ko-KR" sz="2000" b="1" dirty="0"/>
              <a:t>솔루션 탐색기</a:t>
            </a:r>
            <a:r>
              <a:rPr lang="ko-KR" altLang="ko-KR" sz="2000" dirty="0"/>
              <a:t> 부분에서 프로젝트가 생성되었음을 </a:t>
            </a:r>
            <a:r>
              <a:rPr lang="ko-KR" altLang="en-US" sz="2000" dirty="0" smtClean="0"/>
              <a:t>확인</a:t>
            </a:r>
            <a:r>
              <a:rPr lang="ko-KR" altLang="ko-KR" sz="2000" dirty="0" smtClean="0"/>
              <a:t> </a:t>
            </a:r>
            <a:endParaRPr lang="ko-KR" altLang="ko-KR" sz="2000" dirty="0"/>
          </a:p>
        </p:txBody>
      </p:sp>
      <p:pic>
        <p:nvPicPr>
          <p:cNvPr id="10" name="그림 9" descr="C:\Users\user\Desktop\파일\16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6" y="2348880"/>
            <a:ext cx="6638925" cy="36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6588224" y="2852936"/>
            <a:ext cx="1303237" cy="648072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4"/>
          <p:cNvSpPr>
            <a:spLocks noChangeArrowheads="1"/>
          </p:cNvSpPr>
          <p:nvPr/>
        </p:nvSpPr>
        <p:spPr bwMode="auto">
          <a:xfrm>
            <a:off x="5802137" y="3216473"/>
            <a:ext cx="648072" cy="646708"/>
          </a:xfrm>
          <a:prstGeom prst="flowChartConnector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10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0688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b="1" dirty="0"/>
              <a:t>프로젝트에 소스 파일 추가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b="1" dirty="0" smtClean="0"/>
              <a:t>1. Source Files</a:t>
            </a:r>
            <a:r>
              <a:rPr lang="ko-KR" altLang="ko-KR" sz="2400" dirty="0" smtClean="0"/>
              <a:t> </a:t>
            </a:r>
            <a:r>
              <a:rPr lang="ko-KR" altLang="ko-KR" sz="2400" dirty="0"/>
              <a:t>항목을 선택하여 </a:t>
            </a:r>
            <a:r>
              <a:rPr lang="ko-KR" altLang="ko-KR" sz="2400" b="1" dirty="0"/>
              <a:t>우 클릭</a:t>
            </a:r>
            <a:endParaRPr lang="ko-KR" altLang="en-US" dirty="0"/>
          </a:p>
        </p:txBody>
      </p:sp>
      <p:pic>
        <p:nvPicPr>
          <p:cNvPr id="8" name="그림 7" descr="C:\Users\user\Desktop\파일\16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32" b="65790"/>
          <a:stretch/>
        </p:blipFill>
        <p:spPr bwMode="auto">
          <a:xfrm>
            <a:off x="1772915" y="2276872"/>
            <a:ext cx="5515610" cy="28670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4803831" y="4217139"/>
            <a:ext cx="863231" cy="262056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auto">
          <a:xfrm>
            <a:off x="4010015" y="4226782"/>
            <a:ext cx="504825" cy="504825"/>
          </a:xfrm>
          <a:prstGeom prst="flowChartConnector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1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4230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b="1" dirty="0"/>
              <a:t>프로젝트에 소스 파일 추가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altLang="ko-KR" sz="2400" b="1" dirty="0" smtClean="0"/>
              <a:t>2. </a:t>
            </a:r>
            <a:r>
              <a:rPr lang="ko-KR" altLang="ko-KR" sz="2400" dirty="0" smtClean="0"/>
              <a:t>우 </a:t>
            </a:r>
            <a:r>
              <a:rPr lang="ko-KR" altLang="ko-KR" sz="2400" dirty="0"/>
              <a:t>클릭 후 뜬 </a:t>
            </a:r>
            <a:r>
              <a:rPr lang="ko-KR" altLang="ko-KR" sz="2400" b="1" dirty="0"/>
              <a:t>팝업 메뉴</a:t>
            </a:r>
            <a:r>
              <a:rPr lang="ko-KR" altLang="ko-KR" sz="2400" dirty="0"/>
              <a:t>에서 </a:t>
            </a:r>
            <a:r>
              <a:rPr lang="ko-KR" altLang="ko-KR" sz="2400" b="1" dirty="0"/>
              <a:t>추가</a:t>
            </a:r>
            <a:r>
              <a:rPr lang="en-US" altLang="ko-KR" sz="2400" dirty="0"/>
              <a:t>&gt;</a:t>
            </a:r>
            <a:r>
              <a:rPr lang="ko-KR" altLang="ko-KR" sz="2400" b="1" dirty="0"/>
              <a:t>새 항목</a:t>
            </a:r>
            <a:r>
              <a:rPr lang="ko-KR" altLang="ko-KR" sz="2400" dirty="0"/>
              <a:t>을 </a:t>
            </a:r>
            <a:r>
              <a:rPr lang="ko-KR" altLang="ko-KR" sz="2400" dirty="0" smtClean="0"/>
              <a:t>선택</a:t>
            </a:r>
            <a:endParaRPr lang="ko-KR" altLang="ko-KR" sz="2400" dirty="0"/>
          </a:p>
        </p:txBody>
      </p:sp>
      <p:pic>
        <p:nvPicPr>
          <p:cNvPr id="12" name="그림 11" descr="C:\Users\user\Desktop\파일\17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3" b="51020"/>
          <a:stretch/>
        </p:blipFill>
        <p:spPr bwMode="auto">
          <a:xfrm>
            <a:off x="1762123" y="2313282"/>
            <a:ext cx="5619750" cy="34143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2195736" y="3933056"/>
            <a:ext cx="3744416" cy="288032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4"/>
          <p:cNvSpPr>
            <a:spLocks noChangeArrowheads="1"/>
          </p:cNvSpPr>
          <p:nvPr/>
        </p:nvSpPr>
        <p:spPr bwMode="auto">
          <a:xfrm>
            <a:off x="1401920" y="3942699"/>
            <a:ext cx="504825" cy="504825"/>
          </a:xfrm>
          <a:prstGeom prst="flowChartConnector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2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233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b="1" dirty="0"/>
              <a:t>프로젝트에 소스 파일 추가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altLang="ko-KR" sz="2000" b="1" dirty="0" smtClean="0"/>
              <a:t>3. </a:t>
            </a:r>
            <a:r>
              <a:rPr lang="en-US" altLang="ko-KR" sz="1800" b="1" dirty="0" smtClean="0"/>
              <a:t>Visual C++ </a:t>
            </a:r>
            <a:r>
              <a:rPr lang="ko-KR" altLang="en-US" sz="1800" b="1" dirty="0" smtClean="0"/>
              <a:t>선택</a:t>
            </a:r>
            <a:r>
              <a:rPr lang="en-US" altLang="ko-KR" sz="1800" b="1" dirty="0" smtClean="0"/>
              <a:t>		4. C </a:t>
            </a:r>
            <a:r>
              <a:rPr lang="ko-KR" altLang="en-US" sz="1800" b="1" dirty="0" smtClean="0"/>
              <a:t>파일은 템플릿 리스트에 없음</a:t>
            </a:r>
            <a:endParaRPr lang="en-US" altLang="ko-KR" sz="1800" b="1" dirty="0" smtClean="0"/>
          </a:p>
          <a:p>
            <a:pPr marL="0" lvl="0" indent="0">
              <a:buNone/>
            </a:pPr>
            <a:r>
              <a:rPr lang="en-US" altLang="ko-KR" sz="2000" b="1" dirty="0" smtClean="0"/>
              <a:t>5. </a:t>
            </a:r>
            <a:r>
              <a:rPr lang="ko-KR" altLang="ko-KR" sz="2000" dirty="0" smtClean="0"/>
              <a:t>이름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칸</a:t>
            </a:r>
            <a:r>
              <a:rPr lang="ko-KR" altLang="ko-KR" sz="2000" dirty="0" smtClean="0"/>
              <a:t>에 </a:t>
            </a:r>
            <a:r>
              <a:rPr lang="ko-KR" altLang="ko-KR" sz="2000" dirty="0"/>
              <a:t>생성하고자 하는</a:t>
            </a:r>
            <a:r>
              <a:rPr lang="en-US" altLang="ko-KR" sz="2000" dirty="0"/>
              <a:t> C </a:t>
            </a:r>
            <a:r>
              <a:rPr lang="ko-KR" altLang="ko-KR" sz="2000" dirty="0"/>
              <a:t>파일 이름</a:t>
            </a:r>
            <a:r>
              <a:rPr lang="en-US" altLang="ko-KR" sz="2000" dirty="0"/>
              <a:t>(</a:t>
            </a:r>
            <a:r>
              <a:rPr lang="en-US" altLang="ko-KR" sz="2000" b="1" dirty="0" err="1"/>
              <a:t>helloworld.c</a:t>
            </a:r>
            <a:r>
              <a:rPr lang="en-US" altLang="ko-KR" sz="2000" dirty="0" smtClean="0"/>
              <a:t>) </a:t>
            </a:r>
            <a:r>
              <a:rPr lang="ko-KR" altLang="en-US" sz="2000" dirty="0" smtClean="0"/>
              <a:t>적음</a:t>
            </a:r>
            <a:endParaRPr lang="en-US" altLang="ko-KR" sz="2000" dirty="0" smtClean="0"/>
          </a:p>
          <a:p>
            <a:pPr marL="0" lvl="0" indent="0">
              <a:buNone/>
            </a:pPr>
            <a:r>
              <a:rPr lang="en-US" altLang="ko-KR" sz="2000" b="1" dirty="0" smtClean="0"/>
              <a:t>6. Add</a:t>
            </a:r>
            <a:r>
              <a:rPr lang="ko-KR" altLang="en-US" sz="2000" dirty="0" smtClean="0"/>
              <a:t> 선택</a:t>
            </a:r>
            <a:endParaRPr lang="en-US" altLang="ko-KR" sz="2400" dirty="0" smtClean="0"/>
          </a:p>
          <a:p>
            <a:pPr marL="0" lvl="0" indent="0">
              <a:buNone/>
            </a:pPr>
            <a:endParaRPr lang="ko-KR" altLang="ko-KR" sz="2400" dirty="0"/>
          </a:p>
        </p:txBody>
      </p:sp>
      <p:pic>
        <p:nvPicPr>
          <p:cNvPr id="14" name="그림 13" descr="C:\Users\user\Desktop\파일\18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5" y="2492896"/>
            <a:ext cx="5935282" cy="410445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2267745" y="2780928"/>
            <a:ext cx="727738" cy="288032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4"/>
          <p:cNvSpPr>
            <a:spLocks noChangeArrowheads="1"/>
          </p:cNvSpPr>
          <p:nvPr/>
        </p:nvSpPr>
        <p:spPr bwMode="auto">
          <a:xfrm>
            <a:off x="1473929" y="2790571"/>
            <a:ext cx="504825" cy="504825"/>
          </a:xfrm>
          <a:prstGeom prst="flowChartConnector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3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3635895" y="2825123"/>
            <a:ext cx="2972611" cy="1094953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AutoShape 4"/>
          <p:cNvSpPr>
            <a:spLocks noChangeArrowheads="1"/>
          </p:cNvSpPr>
          <p:nvPr/>
        </p:nvSpPr>
        <p:spPr bwMode="auto">
          <a:xfrm>
            <a:off x="7092280" y="3920077"/>
            <a:ext cx="504825" cy="504825"/>
          </a:xfrm>
          <a:prstGeom prst="flowChartConnector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4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3061162" y="5992321"/>
            <a:ext cx="3522812" cy="267683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AutoShape 4"/>
          <p:cNvSpPr>
            <a:spLocks noChangeArrowheads="1"/>
          </p:cNvSpPr>
          <p:nvPr/>
        </p:nvSpPr>
        <p:spPr bwMode="auto">
          <a:xfrm>
            <a:off x="2631614" y="5396215"/>
            <a:ext cx="504825" cy="504825"/>
          </a:xfrm>
          <a:prstGeom prst="flowChartConnector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5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6952507" y="6329669"/>
            <a:ext cx="787845" cy="267683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" name="AutoShape 4"/>
          <p:cNvSpPr>
            <a:spLocks noChangeArrowheads="1"/>
          </p:cNvSpPr>
          <p:nvPr/>
        </p:nvSpPr>
        <p:spPr bwMode="auto">
          <a:xfrm>
            <a:off x="7467707" y="5599670"/>
            <a:ext cx="504825" cy="504825"/>
          </a:xfrm>
          <a:prstGeom prst="flowChartConnector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6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1816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b="1" dirty="0"/>
              <a:t>프로젝트에 소스 파일 추가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altLang="ko-KR" sz="2000" dirty="0" smtClean="0"/>
              <a:t>7. </a:t>
            </a:r>
            <a:r>
              <a:rPr lang="en-US" altLang="ko-KR" sz="2000" dirty="0" err="1"/>
              <a:t>helloworld.c</a:t>
            </a:r>
            <a:r>
              <a:rPr lang="en-US" altLang="ko-KR" sz="2000" dirty="0"/>
              <a:t> </a:t>
            </a:r>
            <a:r>
              <a:rPr lang="ko-KR" altLang="ko-KR" sz="2000" dirty="0"/>
              <a:t>파일이 생성된 것을 </a:t>
            </a:r>
            <a:r>
              <a:rPr lang="ko-KR" altLang="ko-KR" sz="2000" dirty="0" smtClean="0"/>
              <a:t>확인</a:t>
            </a:r>
            <a:endParaRPr lang="en-US" altLang="ko-KR" sz="2000" dirty="0" smtClean="0"/>
          </a:p>
          <a:p>
            <a:pPr marL="0" lvl="0" indent="0">
              <a:buNone/>
            </a:pPr>
            <a:r>
              <a:rPr lang="en-US" altLang="ko-KR" sz="2000" dirty="0" smtClean="0"/>
              <a:t>8. </a:t>
            </a:r>
            <a:r>
              <a:rPr lang="ko-KR" altLang="ko-KR" sz="2000" dirty="0"/>
              <a:t>편집기에서 소스 코드를 </a:t>
            </a:r>
            <a:r>
              <a:rPr lang="ko-KR" altLang="ko-KR" sz="2000" dirty="0" smtClean="0"/>
              <a:t>편집</a:t>
            </a:r>
            <a:r>
              <a:rPr lang="ko-KR" altLang="en-US" sz="2000" dirty="0" smtClean="0"/>
              <a:t>할 수 있음</a:t>
            </a:r>
            <a:endParaRPr lang="ko-KR" altLang="ko-KR" sz="2000" dirty="0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36861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14" name="그림 13" descr="C:\Users\user\Desktop\파일\19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1" b="63684"/>
          <a:stretch/>
        </p:blipFill>
        <p:spPr bwMode="auto">
          <a:xfrm>
            <a:off x="1962150" y="2534916"/>
            <a:ext cx="5143500" cy="30460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4716016" y="4638486"/>
            <a:ext cx="1008112" cy="198949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4"/>
          <p:cNvSpPr>
            <a:spLocks noChangeArrowheads="1"/>
          </p:cNvSpPr>
          <p:nvPr/>
        </p:nvSpPr>
        <p:spPr bwMode="auto">
          <a:xfrm>
            <a:off x="5803304" y="4837435"/>
            <a:ext cx="504825" cy="504825"/>
          </a:xfrm>
          <a:prstGeom prst="flowChartConnector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7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2014933" y="3686174"/>
            <a:ext cx="2055962" cy="1808486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4"/>
          <p:cNvSpPr>
            <a:spLocks noChangeArrowheads="1"/>
          </p:cNvSpPr>
          <p:nvPr/>
        </p:nvSpPr>
        <p:spPr bwMode="auto">
          <a:xfrm>
            <a:off x="2699792" y="5664513"/>
            <a:ext cx="504825" cy="504825"/>
          </a:xfrm>
          <a:prstGeom prst="flowChartConnector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8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469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b="1" dirty="0"/>
              <a:t>프로젝트 </a:t>
            </a:r>
            <a:r>
              <a:rPr lang="ko-KR" altLang="ko-KR" b="1" dirty="0" err="1"/>
              <a:t>빌드</a:t>
            </a:r>
            <a:r>
              <a:rPr lang="ko-KR" altLang="ko-KR" b="1" dirty="0"/>
              <a:t> 및 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smtClean="0"/>
              <a:t>소스 코드 작성</a:t>
            </a:r>
            <a:endParaRPr lang="ko-KR" altLang="ko-KR" sz="2400" dirty="0"/>
          </a:p>
        </p:txBody>
      </p:sp>
      <p:sp>
        <p:nvSpPr>
          <p:cNvPr id="4" name="직사각형 3"/>
          <p:cNvSpPr/>
          <p:nvPr/>
        </p:nvSpPr>
        <p:spPr>
          <a:xfrm>
            <a:off x="1145842" y="4424887"/>
            <a:ext cx="6852315" cy="2062103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en-US" altLang="ko-KR" sz="1600" dirty="0">
                <a:latin typeface="Bitstream Vera Sans Mono" pitchFamily="49" charset="-127"/>
                <a:ea typeface="Bitstream Vera Sans Mono" pitchFamily="49" charset="-127"/>
              </a:rPr>
              <a:t>/*this program prints “Hello World!” to the monitor*/</a:t>
            </a:r>
            <a:endParaRPr lang="ko-KR" altLang="ko-KR" sz="1600" dirty="0">
              <a:latin typeface="Bitstream Vera Sans Mono" pitchFamily="49" charset="-127"/>
              <a:ea typeface="Bitstream Vera Sans Mono" pitchFamily="49" charset="-127"/>
            </a:endParaRPr>
          </a:p>
          <a:p>
            <a:pPr latinLnBrk="0"/>
            <a:r>
              <a:rPr lang="en-US" altLang="ko-KR" sz="1600" dirty="0">
                <a:latin typeface="Bitstream Vera Sans Mono" pitchFamily="49" charset="-127"/>
                <a:ea typeface="Bitstream Vera Sans Mono" pitchFamily="49" charset="-127"/>
              </a:rPr>
              <a:t>#include &lt;</a:t>
            </a:r>
            <a:r>
              <a:rPr lang="en-US" altLang="ko-KR" sz="1600" dirty="0" err="1">
                <a:latin typeface="Bitstream Vera Sans Mono" pitchFamily="49" charset="-127"/>
                <a:ea typeface="Bitstream Vera Sans Mono" pitchFamily="49" charset="-127"/>
              </a:rPr>
              <a:t>stdio.h</a:t>
            </a:r>
            <a:r>
              <a:rPr lang="en-US" altLang="ko-KR" sz="1600" dirty="0">
                <a:latin typeface="Bitstream Vera Sans Mono" pitchFamily="49" charset="-127"/>
                <a:ea typeface="Bitstream Vera Sans Mono" pitchFamily="49" charset="-127"/>
              </a:rPr>
              <a:t>&gt;</a:t>
            </a:r>
            <a:endParaRPr lang="ko-KR" altLang="ko-KR" sz="1600" dirty="0">
              <a:latin typeface="Bitstream Vera Sans Mono" pitchFamily="49" charset="-127"/>
              <a:ea typeface="Bitstream Vera Sans Mono" pitchFamily="49" charset="-127"/>
            </a:endParaRPr>
          </a:p>
          <a:p>
            <a:pPr latinLnBrk="0"/>
            <a:r>
              <a:rPr lang="en-US" altLang="ko-KR" sz="1600" dirty="0">
                <a:latin typeface="Bitstream Vera Sans Mono" pitchFamily="49" charset="-127"/>
                <a:ea typeface="Bitstream Vera Sans Mono" pitchFamily="49" charset="-127"/>
              </a:rPr>
              <a:t> </a:t>
            </a:r>
            <a:endParaRPr lang="ko-KR" altLang="ko-KR" sz="1600" dirty="0">
              <a:latin typeface="Bitstream Vera Sans Mono" pitchFamily="49" charset="-127"/>
              <a:ea typeface="Bitstream Vera Sans Mono" pitchFamily="49" charset="-127"/>
            </a:endParaRPr>
          </a:p>
          <a:p>
            <a:pPr latinLnBrk="0"/>
            <a:r>
              <a:rPr lang="en-US" altLang="ko-KR" sz="1600" dirty="0" err="1">
                <a:latin typeface="Bitstream Vera Sans Mono" pitchFamily="49" charset="-127"/>
                <a:ea typeface="Bitstream Vera Sans Mono" pitchFamily="49" charset="-127"/>
              </a:rPr>
              <a:t>int</a:t>
            </a:r>
            <a:r>
              <a:rPr lang="en-US" altLang="ko-KR" sz="1600" dirty="0">
                <a:latin typeface="Bitstream Vera Sans Mono" pitchFamily="49" charset="-127"/>
                <a:ea typeface="Bitstream Vera Sans Mono" pitchFamily="49" charset="-127"/>
              </a:rPr>
              <a:t> main()</a:t>
            </a:r>
            <a:endParaRPr lang="ko-KR" altLang="ko-KR" sz="1600" dirty="0">
              <a:latin typeface="Bitstream Vera Sans Mono" pitchFamily="49" charset="-127"/>
              <a:ea typeface="Bitstream Vera Sans Mono" pitchFamily="49" charset="-127"/>
            </a:endParaRPr>
          </a:p>
          <a:p>
            <a:pPr latinLnBrk="0"/>
            <a:r>
              <a:rPr lang="en-US" altLang="ko-KR" sz="1600" dirty="0">
                <a:latin typeface="Bitstream Vera Sans Mono" pitchFamily="49" charset="-127"/>
                <a:ea typeface="Bitstream Vera Sans Mono" pitchFamily="49" charset="-127"/>
              </a:rPr>
              <a:t>{</a:t>
            </a:r>
            <a:endParaRPr lang="ko-KR" altLang="ko-KR" sz="1600" dirty="0">
              <a:latin typeface="Bitstream Vera Sans Mono" pitchFamily="49" charset="-127"/>
              <a:ea typeface="Bitstream Vera Sans Mono" pitchFamily="49" charset="-127"/>
            </a:endParaRPr>
          </a:p>
          <a:p>
            <a:pPr latinLnBrk="0"/>
            <a:r>
              <a:rPr lang="en-US" altLang="ko-KR" sz="1600" dirty="0">
                <a:latin typeface="Bitstream Vera Sans Mono" pitchFamily="49" charset="-127"/>
                <a:ea typeface="Bitstream Vera Sans Mono" pitchFamily="49" charset="-127"/>
              </a:rPr>
              <a:t> </a:t>
            </a:r>
            <a:r>
              <a:rPr lang="en-US" altLang="ko-KR" sz="1600" dirty="0" smtClean="0">
                <a:latin typeface="Bitstream Vera Sans Mono" pitchFamily="49" charset="-127"/>
                <a:ea typeface="Bitstream Vera Sans Mono" pitchFamily="49" charset="-127"/>
              </a:rPr>
              <a:t>   </a:t>
            </a:r>
            <a:r>
              <a:rPr lang="en-US" altLang="ko-KR" sz="1600" dirty="0" err="1" smtClean="0">
                <a:latin typeface="Bitstream Vera Sans Mono" pitchFamily="49" charset="-127"/>
                <a:ea typeface="Bitstream Vera Sans Mono" pitchFamily="49" charset="-127"/>
              </a:rPr>
              <a:t>printf</a:t>
            </a:r>
            <a:r>
              <a:rPr lang="en-US" altLang="ko-KR" sz="1600" dirty="0">
                <a:latin typeface="Bitstream Vera Sans Mono" pitchFamily="49" charset="-127"/>
                <a:ea typeface="Bitstream Vera Sans Mono" pitchFamily="49" charset="-127"/>
              </a:rPr>
              <a:t>( "Hello World!\n" </a:t>
            </a:r>
            <a:r>
              <a:rPr lang="en-US" altLang="ko-KR" sz="1600" dirty="0" smtClean="0">
                <a:latin typeface="Bitstream Vera Sans Mono" pitchFamily="49" charset="-127"/>
                <a:ea typeface="Bitstream Vera Sans Mono" pitchFamily="49" charset="-127"/>
              </a:rPr>
              <a:t>);</a:t>
            </a:r>
            <a:endParaRPr lang="en-US" altLang="ko-KR" sz="1600" dirty="0">
              <a:latin typeface="Bitstream Vera Sans Mono" pitchFamily="49" charset="-127"/>
              <a:ea typeface="Bitstream Vera Sans Mono" pitchFamily="49" charset="-127"/>
            </a:endParaRPr>
          </a:p>
          <a:p>
            <a:pPr latinLnBrk="0"/>
            <a:r>
              <a:rPr lang="en-US" altLang="ko-KR" sz="1600" dirty="0">
                <a:latin typeface="Bitstream Vera Sans Mono" pitchFamily="49" charset="-127"/>
                <a:ea typeface="Bitstream Vera Sans Mono" pitchFamily="49" charset="-127"/>
              </a:rPr>
              <a:t> </a:t>
            </a:r>
            <a:r>
              <a:rPr lang="en-US" altLang="ko-KR" sz="1600" dirty="0" smtClean="0">
                <a:latin typeface="Bitstream Vera Sans Mono" pitchFamily="49" charset="-127"/>
                <a:ea typeface="Bitstream Vera Sans Mono" pitchFamily="49" charset="-127"/>
              </a:rPr>
              <a:t>   return </a:t>
            </a:r>
            <a:r>
              <a:rPr lang="en-US" altLang="ko-KR" sz="1600" dirty="0">
                <a:latin typeface="Bitstream Vera Sans Mono" pitchFamily="49" charset="-127"/>
                <a:ea typeface="Bitstream Vera Sans Mono" pitchFamily="49" charset="-127"/>
              </a:rPr>
              <a:t>0;</a:t>
            </a:r>
            <a:endParaRPr lang="ko-KR" altLang="ko-KR" sz="1600" dirty="0">
              <a:latin typeface="Bitstream Vera Sans Mono" pitchFamily="49" charset="-127"/>
              <a:ea typeface="Bitstream Vera Sans Mono" pitchFamily="49" charset="-127"/>
            </a:endParaRPr>
          </a:p>
          <a:p>
            <a:pPr latinLnBrk="0"/>
            <a:r>
              <a:rPr lang="en-US" altLang="ko-KR" sz="1600" dirty="0" smtClean="0">
                <a:latin typeface="Bitstream Vera Sans Mono" pitchFamily="49" charset="-127"/>
                <a:ea typeface="Bitstream Vera Sans Mono" pitchFamily="49" charset="-127"/>
              </a:rPr>
              <a:t>}</a:t>
            </a:r>
            <a:endParaRPr lang="ko-KR" altLang="ko-KR" sz="1600" dirty="0">
              <a:latin typeface="Bitstream Vera Sans Mono" pitchFamily="49" charset="-127"/>
              <a:ea typeface="Bitstream Vera Sans Mono" pitchFamily="49" charset="-127"/>
            </a:endParaRPr>
          </a:p>
        </p:txBody>
      </p:sp>
      <p:pic>
        <p:nvPicPr>
          <p:cNvPr id="6" name="그림 5" descr="C:\Users\user\Desktop\파일\20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1" r="71162" b="69211"/>
          <a:stretch/>
        </p:blipFill>
        <p:spPr bwMode="auto">
          <a:xfrm>
            <a:off x="1823309" y="2047606"/>
            <a:ext cx="5220970" cy="2286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41558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b="1" dirty="0"/>
              <a:t>프로젝트 </a:t>
            </a:r>
            <a:r>
              <a:rPr lang="ko-KR" altLang="ko-KR" b="1" dirty="0" err="1"/>
              <a:t>빌드</a:t>
            </a:r>
            <a:r>
              <a:rPr lang="ko-KR" altLang="ko-KR" b="1" dirty="0"/>
              <a:t> 및 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sz="2400" b="1" dirty="0" err="1" smtClean="0"/>
              <a:t>빌드</a:t>
            </a:r>
            <a:endParaRPr lang="en-US" altLang="ko-KR" sz="2400" b="1" dirty="0" smtClean="0"/>
          </a:p>
          <a:p>
            <a:pPr lvl="1"/>
            <a:r>
              <a:rPr lang="en-US" altLang="ko-KR" sz="2000" b="1" dirty="0" smtClean="0"/>
              <a:t>BUILD</a:t>
            </a:r>
            <a:r>
              <a:rPr lang="ko-KR" altLang="ko-KR" sz="2000" dirty="0" smtClean="0"/>
              <a:t> </a:t>
            </a:r>
            <a:r>
              <a:rPr lang="ko-KR" altLang="ko-KR" sz="2000" dirty="0"/>
              <a:t>메뉴에서 </a:t>
            </a:r>
            <a:r>
              <a:rPr lang="en-US" altLang="ko-KR" sz="2000" b="1" dirty="0" smtClean="0"/>
              <a:t>Build Solution</a:t>
            </a:r>
            <a:r>
              <a:rPr lang="ko-KR" altLang="ko-KR" sz="2000" dirty="0" smtClean="0"/>
              <a:t> </a:t>
            </a:r>
            <a:r>
              <a:rPr lang="ko-KR" altLang="ko-KR" sz="2000" dirty="0"/>
              <a:t>또는 </a:t>
            </a:r>
            <a:r>
              <a:rPr lang="en-US" altLang="ko-KR" sz="2000" b="1" dirty="0" err="1" smtClean="0"/>
              <a:t>Ctrl+Shift+B</a:t>
            </a:r>
            <a:r>
              <a:rPr lang="ko-KR" altLang="ko-KR" sz="2000" dirty="0" smtClean="0"/>
              <a:t>을 </a:t>
            </a:r>
            <a:r>
              <a:rPr lang="ko-KR" altLang="ko-KR" sz="2000" dirty="0"/>
              <a:t>눌러 </a:t>
            </a:r>
            <a:r>
              <a:rPr lang="ko-KR" altLang="ko-KR" sz="2000" dirty="0" err="1" smtClean="0"/>
              <a:t>빌드</a:t>
            </a:r>
            <a:endParaRPr lang="ko-KR" altLang="ko-KR" sz="2000" dirty="0"/>
          </a:p>
          <a:p>
            <a:pPr lvl="1"/>
            <a:r>
              <a:rPr lang="ko-KR" altLang="ko-KR" sz="2000" dirty="0" smtClean="0"/>
              <a:t>컴파일 </a:t>
            </a:r>
            <a:r>
              <a:rPr lang="ko-KR" altLang="ko-KR" sz="2000" dirty="0"/>
              <a:t>하려면 아래쪽의 </a:t>
            </a:r>
            <a:r>
              <a:rPr lang="en-US" altLang="ko-KR" sz="2000" b="1" dirty="0" smtClean="0"/>
              <a:t>Compile</a:t>
            </a:r>
            <a:r>
              <a:rPr lang="ko-KR" altLang="ko-KR" sz="2000" dirty="0" smtClean="0"/>
              <a:t> </a:t>
            </a:r>
            <a:r>
              <a:rPr lang="ko-KR" altLang="ko-KR" sz="2000" dirty="0"/>
              <a:t>또는 </a:t>
            </a:r>
            <a:r>
              <a:rPr lang="en-US" altLang="ko-KR" sz="2000" b="1" dirty="0" smtClean="0"/>
              <a:t>Ctrl+F7</a:t>
            </a:r>
            <a:endParaRPr lang="ko-KR" altLang="ko-KR" sz="5400" b="1" dirty="0"/>
          </a:p>
        </p:txBody>
      </p:sp>
      <p:pic>
        <p:nvPicPr>
          <p:cNvPr id="9" name="그림 8" descr="C:\Users\user\Desktop\파일\21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284" b="57398"/>
          <a:stretch/>
        </p:blipFill>
        <p:spPr bwMode="auto">
          <a:xfrm>
            <a:off x="1835696" y="2852936"/>
            <a:ext cx="5251222" cy="373097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3433326" y="3068960"/>
            <a:ext cx="562610" cy="216024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3433326" y="3251522"/>
            <a:ext cx="2794858" cy="249486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401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b="1" dirty="0"/>
              <a:t>프로젝트 </a:t>
            </a:r>
            <a:r>
              <a:rPr lang="ko-KR" altLang="ko-KR" b="1" dirty="0" err="1"/>
              <a:t>빌드</a:t>
            </a:r>
            <a:r>
              <a:rPr lang="ko-KR" altLang="ko-KR" b="1" dirty="0"/>
              <a:t> 및 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sz="2400" b="1" dirty="0" err="1" smtClean="0"/>
              <a:t>빌드</a:t>
            </a:r>
            <a:endParaRPr lang="en-US" altLang="ko-KR" sz="2400" b="1" dirty="0" smtClean="0"/>
          </a:p>
          <a:p>
            <a:pPr lvl="1"/>
            <a:r>
              <a:rPr lang="ko-KR" altLang="ko-KR" sz="2000" dirty="0"/>
              <a:t>아래쪽의 출력 화면에 </a:t>
            </a:r>
            <a:r>
              <a:rPr lang="ko-KR" altLang="ko-KR" sz="2000" b="1" dirty="0" err="1"/>
              <a:t>빌드가</a:t>
            </a:r>
            <a:r>
              <a:rPr lang="ko-KR" altLang="ko-KR" sz="2000" b="1" dirty="0"/>
              <a:t> 완료</a:t>
            </a:r>
            <a:r>
              <a:rPr lang="ko-KR" altLang="ko-KR" sz="2000" dirty="0"/>
              <a:t>되었다는 표시가 </a:t>
            </a:r>
            <a:r>
              <a:rPr lang="ko-KR" altLang="en-US" sz="2000" dirty="0" smtClean="0"/>
              <a:t>출력</a:t>
            </a:r>
            <a:endParaRPr lang="en-US" altLang="ko-KR" sz="2000" dirty="0" smtClean="0"/>
          </a:p>
          <a:p>
            <a:pPr lvl="1"/>
            <a:endParaRPr lang="en-US" altLang="ko-KR" sz="2000" b="1" dirty="0"/>
          </a:p>
          <a:p>
            <a:pPr lvl="1"/>
            <a:endParaRPr lang="en-US" altLang="ko-KR" sz="2000" b="1" dirty="0" smtClean="0"/>
          </a:p>
          <a:p>
            <a:pPr lvl="1"/>
            <a:endParaRPr lang="en-US" altLang="ko-KR" sz="2000" b="1" dirty="0"/>
          </a:p>
          <a:p>
            <a:pPr lvl="1"/>
            <a:endParaRPr lang="en-US" altLang="ko-KR" sz="2000" b="1" dirty="0" smtClean="0"/>
          </a:p>
          <a:p>
            <a:pPr lvl="1"/>
            <a:endParaRPr lang="en-US" altLang="ko-KR" sz="2000" b="1" dirty="0"/>
          </a:p>
          <a:p>
            <a:pPr lvl="1"/>
            <a:endParaRPr lang="en-US" altLang="ko-KR" sz="2000" b="1" dirty="0" smtClean="0"/>
          </a:p>
          <a:p>
            <a:pPr lvl="1"/>
            <a:endParaRPr lang="en-US" altLang="ko-KR" sz="2000" b="1" dirty="0" smtClean="0"/>
          </a:p>
          <a:p>
            <a:pPr lvl="1"/>
            <a:r>
              <a:rPr lang="ko-KR" altLang="en-US" sz="2000" dirty="0" smtClean="0"/>
              <a:t>컴파일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빌드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또는 실행 시 자동으로 소스 코드가 저장 됨</a:t>
            </a:r>
            <a:endParaRPr lang="en-US" altLang="ko-KR" sz="2000" dirty="0" smtClean="0"/>
          </a:p>
          <a:p>
            <a:pPr lvl="1"/>
            <a:r>
              <a:rPr lang="en-US" altLang="ko-KR" sz="2000" b="1" dirty="0" smtClean="0"/>
              <a:t>Warning</a:t>
            </a:r>
            <a:r>
              <a:rPr lang="en-US" altLang="ko-KR" sz="2000" dirty="0" smtClean="0"/>
              <a:t> : </a:t>
            </a:r>
            <a:r>
              <a:rPr lang="ko-KR" altLang="en-US" sz="2000" dirty="0" smtClean="0"/>
              <a:t>잠재적으로 문제를 일으킬 수 있는 부분</a:t>
            </a:r>
            <a:endParaRPr lang="en-US" altLang="ko-KR" sz="2000" dirty="0" smtClean="0"/>
          </a:p>
          <a:p>
            <a:pPr lvl="1"/>
            <a:r>
              <a:rPr lang="en-US" altLang="ko-KR" sz="2000" b="1" dirty="0" smtClean="0"/>
              <a:t>Error</a:t>
            </a:r>
            <a:r>
              <a:rPr lang="en-US" altLang="ko-KR" sz="2000" dirty="0" smtClean="0"/>
              <a:t> : </a:t>
            </a:r>
            <a:r>
              <a:rPr lang="ko-KR" altLang="en-US" sz="2000" dirty="0" smtClean="0"/>
              <a:t>실제로 오류가 난 부분</a:t>
            </a:r>
            <a:endParaRPr lang="ko-KR" altLang="ko-KR" sz="2000" dirty="0"/>
          </a:p>
        </p:txBody>
      </p:sp>
      <p:pic>
        <p:nvPicPr>
          <p:cNvPr id="8" name="그림 7" descr="C:\Users\user\Desktop\파일\22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75" r="48206" b="2894"/>
          <a:stretch/>
        </p:blipFill>
        <p:spPr bwMode="auto">
          <a:xfrm>
            <a:off x="971600" y="2564904"/>
            <a:ext cx="7926639" cy="188838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115616" y="3613694"/>
            <a:ext cx="3888432" cy="319361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839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b="1" dirty="0"/>
              <a:t>프로젝트 </a:t>
            </a:r>
            <a:r>
              <a:rPr lang="ko-KR" altLang="ko-KR" b="1" dirty="0" err="1"/>
              <a:t>빌드</a:t>
            </a:r>
            <a:r>
              <a:rPr lang="ko-KR" altLang="ko-KR" b="1" dirty="0"/>
              <a:t> 및 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b="1" dirty="0" smtClean="0"/>
              <a:t>실행</a:t>
            </a:r>
            <a:endParaRPr lang="en-US" altLang="ko-KR" sz="2400" b="1" dirty="0" smtClean="0"/>
          </a:p>
          <a:p>
            <a:pPr lvl="1"/>
            <a:r>
              <a:rPr lang="ko-KR" altLang="ko-KR" sz="2000" dirty="0" smtClean="0"/>
              <a:t>디버그 메뉴에서 </a:t>
            </a:r>
            <a:r>
              <a:rPr lang="en-US" altLang="ko-KR" sz="2000" b="1" dirty="0" smtClean="0"/>
              <a:t>Start Without Debugging</a:t>
            </a:r>
            <a:r>
              <a:rPr lang="ko-KR" altLang="ko-KR" sz="2000" dirty="0" smtClean="0"/>
              <a:t>이나 </a:t>
            </a:r>
            <a:r>
              <a:rPr lang="en-US" altLang="ko-KR" sz="2000" b="1" dirty="0" smtClean="0"/>
              <a:t>Ctrl+F5</a:t>
            </a:r>
            <a:r>
              <a:rPr lang="ko-KR" altLang="en-US" sz="2000" dirty="0" smtClean="0"/>
              <a:t>으로</a:t>
            </a:r>
            <a:r>
              <a:rPr lang="ko-KR" altLang="en-US" sz="2000" b="1" dirty="0" smtClean="0"/>
              <a:t> </a:t>
            </a:r>
            <a:r>
              <a:rPr lang="ko-KR" altLang="ko-KR" sz="2000" dirty="0" smtClean="0"/>
              <a:t>실행</a:t>
            </a:r>
            <a:endParaRPr lang="en-US" altLang="ko-KR" sz="2000" b="1" dirty="0" smtClean="0"/>
          </a:p>
        </p:txBody>
      </p:sp>
      <p:pic>
        <p:nvPicPr>
          <p:cNvPr id="9" name="그림 8" descr="C:\Users\user\Desktop\파일\23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62" b="57398"/>
          <a:stretch/>
        </p:blipFill>
        <p:spPr bwMode="auto">
          <a:xfrm>
            <a:off x="1835696" y="2564904"/>
            <a:ext cx="5530621" cy="369629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3923928" y="3501008"/>
            <a:ext cx="2664296" cy="216024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705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Software Requirements</a:t>
            </a:r>
            <a:endParaRPr lang="ko-KR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fontAlgn="base"/>
            <a:r>
              <a:rPr lang="en-US" altLang="ko-KR" sz="2400" dirty="0"/>
              <a:t>Windows 8.1 (x86 &amp; x64) </a:t>
            </a:r>
            <a:endParaRPr lang="ko-KR" altLang="ko-KR" sz="2400" dirty="0"/>
          </a:p>
          <a:p>
            <a:pPr lvl="0" fontAlgn="base"/>
            <a:r>
              <a:rPr lang="en-US" altLang="ko-KR" sz="2400" dirty="0"/>
              <a:t>Windows 8 (x86 &amp; x64)</a:t>
            </a:r>
            <a:endParaRPr lang="ko-KR" altLang="ko-KR" sz="2400" dirty="0"/>
          </a:p>
          <a:p>
            <a:pPr lvl="0" fontAlgn="base"/>
            <a:r>
              <a:rPr lang="en-US" altLang="ko-KR" sz="2400" dirty="0"/>
              <a:t>Windows 7 Service Pack 1 (x86 &amp; x64)</a:t>
            </a:r>
            <a:endParaRPr lang="ko-KR" altLang="ko-KR" sz="2400" dirty="0"/>
          </a:p>
          <a:p>
            <a:pPr lvl="0" fontAlgn="base"/>
            <a:r>
              <a:rPr lang="en-US" altLang="ko-KR" sz="2400" dirty="0"/>
              <a:t>Windows Server 2003 R2 (x64)</a:t>
            </a:r>
            <a:endParaRPr lang="ko-KR" altLang="ko-KR" sz="2400" dirty="0"/>
          </a:p>
          <a:p>
            <a:pPr lvl="0" fontAlgn="base"/>
            <a:r>
              <a:rPr lang="en-US" altLang="ko-KR" sz="2400" dirty="0"/>
              <a:t>Windows Server 2012 (x64)</a:t>
            </a:r>
            <a:endParaRPr lang="ko-KR" altLang="ko-KR" sz="2400" dirty="0"/>
          </a:p>
          <a:p>
            <a:pPr lvl="0" fontAlgn="base"/>
            <a:r>
              <a:rPr lang="en-US" altLang="ko-KR" sz="2400" dirty="0"/>
              <a:t>Windows Server 2008 R2 with Service Pack 1 (x64)</a:t>
            </a:r>
            <a:endParaRPr lang="ko-KR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530739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b="1" dirty="0"/>
              <a:t>프로젝트 </a:t>
            </a:r>
            <a:r>
              <a:rPr lang="ko-KR" altLang="ko-KR" b="1" dirty="0" err="1"/>
              <a:t>빌드</a:t>
            </a:r>
            <a:r>
              <a:rPr lang="ko-KR" altLang="ko-KR" b="1" dirty="0"/>
              <a:t> 및 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b="1" dirty="0" smtClean="0"/>
              <a:t>실행</a:t>
            </a:r>
            <a:endParaRPr lang="en-US" altLang="ko-KR" sz="2400" b="1" dirty="0" smtClean="0"/>
          </a:p>
          <a:p>
            <a:pPr lvl="1"/>
            <a:r>
              <a:rPr lang="ko-KR" altLang="ko-KR" sz="2000" dirty="0"/>
              <a:t>디버그 메뉴에서 </a:t>
            </a:r>
            <a:r>
              <a:rPr lang="ko-KR" altLang="ko-KR" sz="2000" b="1" dirty="0" smtClean="0"/>
              <a:t>디버깅하지 </a:t>
            </a:r>
            <a:r>
              <a:rPr lang="ko-KR" altLang="ko-KR" sz="2000" b="1" dirty="0"/>
              <a:t>않고 </a:t>
            </a:r>
            <a:r>
              <a:rPr lang="ko-KR" altLang="ko-KR" sz="2000" b="1" dirty="0" smtClean="0"/>
              <a:t>시작</a:t>
            </a:r>
            <a:r>
              <a:rPr lang="ko-KR" altLang="ko-KR" sz="2000" dirty="0" smtClean="0"/>
              <a:t> </a:t>
            </a:r>
            <a:r>
              <a:rPr lang="ko-KR" altLang="ko-KR" sz="2000" dirty="0"/>
              <a:t>이나 </a:t>
            </a:r>
            <a:r>
              <a:rPr lang="en-US" altLang="ko-KR" sz="2000" b="1" dirty="0" smtClean="0"/>
              <a:t>Ctrl+F5</a:t>
            </a:r>
            <a:r>
              <a:rPr lang="ko-KR" altLang="en-US" sz="2000" dirty="0" smtClean="0"/>
              <a:t>으로</a:t>
            </a:r>
            <a:r>
              <a:rPr lang="ko-KR" altLang="en-US" sz="2000" b="1" dirty="0" smtClean="0"/>
              <a:t> </a:t>
            </a:r>
            <a:r>
              <a:rPr lang="ko-KR" altLang="ko-KR" sz="2000" dirty="0" smtClean="0"/>
              <a:t>실행</a:t>
            </a:r>
            <a:endParaRPr lang="en-US" altLang="ko-KR" sz="2000" b="1" dirty="0" smtClean="0"/>
          </a:p>
        </p:txBody>
      </p:sp>
      <p:pic>
        <p:nvPicPr>
          <p:cNvPr id="9" name="그림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83" y="3068960"/>
            <a:ext cx="8460432" cy="25250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81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b="1" dirty="0"/>
              <a:t>데이터 파일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atinLnBrk="0"/>
            <a:r>
              <a:rPr lang="ko-KR" altLang="ko-KR" sz="2000" dirty="0"/>
              <a:t>입력 데이터를 만들거나</a:t>
            </a:r>
            <a:r>
              <a:rPr lang="en-US" altLang="ko-KR" sz="2000" dirty="0"/>
              <a:t>, </a:t>
            </a:r>
            <a:r>
              <a:rPr lang="ko-KR" altLang="ko-KR" sz="2000" dirty="0"/>
              <a:t>출력 데이터를 확인할 때 자주 사용되는</a:t>
            </a:r>
            <a:r>
              <a:rPr lang="en-US" altLang="ko-KR" sz="2000" dirty="0"/>
              <a:t> TXT</a:t>
            </a:r>
            <a:r>
              <a:rPr lang="ko-KR" altLang="ko-KR" sz="2000" dirty="0"/>
              <a:t>파일을 프로젝트에 연결시키는 방법</a:t>
            </a:r>
          </a:p>
          <a:p>
            <a:pPr latinLnBrk="0"/>
            <a:r>
              <a:rPr lang="en-US" altLang="ko-KR" sz="2000" dirty="0"/>
              <a:t>TXT</a:t>
            </a:r>
            <a:r>
              <a:rPr lang="ko-KR" altLang="ko-KR" sz="2000" dirty="0"/>
              <a:t>파일은 소스 파일도</a:t>
            </a:r>
            <a:r>
              <a:rPr lang="en-US" altLang="ko-KR" sz="2000" dirty="0"/>
              <a:t>, </a:t>
            </a:r>
            <a:r>
              <a:rPr lang="ko-KR" altLang="ko-KR" sz="2000" dirty="0"/>
              <a:t>헤더 파일도 아니므로 </a:t>
            </a:r>
            <a:r>
              <a:rPr lang="en-US" altLang="ko-KR" sz="2000" b="1" dirty="0" smtClean="0"/>
              <a:t>Project</a:t>
            </a:r>
            <a:r>
              <a:rPr lang="ko-KR" altLang="ko-KR" sz="2000" dirty="0" smtClean="0"/>
              <a:t> </a:t>
            </a:r>
            <a:r>
              <a:rPr lang="ko-KR" altLang="ko-KR" sz="2000" dirty="0"/>
              <a:t>바로 아래나</a:t>
            </a:r>
            <a:r>
              <a:rPr lang="en-US" altLang="ko-KR" sz="2000" dirty="0"/>
              <a:t>, </a:t>
            </a:r>
            <a:r>
              <a:rPr lang="en-US" altLang="ko-KR" sz="2000" b="1" dirty="0" smtClean="0"/>
              <a:t>Resource File</a:t>
            </a:r>
            <a:r>
              <a:rPr lang="ko-KR" altLang="ko-KR" sz="2000" dirty="0" smtClean="0"/>
              <a:t>에 </a:t>
            </a:r>
            <a:r>
              <a:rPr lang="ko-KR" altLang="ko-KR" sz="2000" dirty="0"/>
              <a:t>생성하는 것을 추천</a:t>
            </a:r>
          </a:p>
          <a:p>
            <a:endParaRPr lang="en-US" altLang="ko-KR" sz="2000" b="1" dirty="0" smtClean="0"/>
          </a:p>
          <a:p>
            <a:r>
              <a:rPr lang="en-US" altLang="ko-KR" sz="2000" b="1" dirty="0" smtClean="0"/>
              <a:t>Project </a:t>
            </a:r>
            <a:r>
              <a:rPr lang="ko-KR" altLang="en-US" sz="2000" dirty="0" smtClean="0"/>
              <a:t>또는</a:t>
            </a:r>
            <a:r>
              <a:rPr lang="ko-KR" altLang="en-US" sz="2000" b="1" dirty="0" smtClean="0"/>
              <a:t> </a:t>
            </a:r>
            <a:r>
              <a:rPr lang="en-US" altLang="ko-KR" sz="2000" b="1" dirty="0"/>
              <a:t>R</a:t>
            </a:r>
            <a:r>
              <a:rPr lang="en-US" altLang="ko-KR" sz="2000" b="1" dirty="0" smtClean="0"/>
              <a:t>esource Files</a:t>
            </a:r>
            <a:r>
              <a:rPr lang="ko-KR" altLang="en-US" sz="2000" dirty="0" smtClean="0"/>
              <a:t> 항목을 선택하여 </a:t>
            </a:r>
            <a:r>
              <a:rPr lang="ko-KR" altLang="en-US" sz="2000" b="1" dirty="0" smtClean="0"/>
              <a:t>우 클릭</a:t>
            </a:r>
            <a:endParaRPr lang="ko-KR" altLang="ko-KR" sz="2000" b="1" dirty="0"/>
          </a:p>
          <a:p>
            <a:endParaRPr lang="ko-KR" altLang="en-US" sz="2000" dirty="0"/>
          </a:p>
        </p:txBody>
      </p:sp>
      <p:pic>
        <p:nvPicPr>
          <p:cNvPr id="14" name="그림 13" descr="C:\Users\user\Desktop\파일\25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15" b="66842"/>
          <a:stretch/>
        </p:blipFill>
        <p:spPr bwMode="auto">
          <a:xfrm>
            <a:off x="588904" y="3707845"/>
            <a:ext cx="3445665" cy="30861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979588" y="5264710"/>
            <a:ext cx="2664296" cy="216024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6" name="그림 15" descr="C:\Users\user\Desktop\파일\25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50" b="66842"/>
          <a:stretch/>
        </p:blipFill>
        <p:spPr bwMode="auto">
          <a:xfrm>
            <a:off x="4716016" y="3707845"/>
            <a:ext cx="4361468" cy="30861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6022504" y="5758656"/>
            <a:ext cx="2664296" cy="216024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5140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b="1" dirty="0"/>
              <a:t>데이터 파일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ko-KR" sz="2000" dirty="0"/>
              <a:t>우 클릭 후 뜬 </a:t>
            </a:r>
            <a:r>
              <a:rPr lang="ko-KR" altLang="ko-KR" sz="2000" b="1" dirty="0"/>
              <a:t>팝업 메뉴</a:t>
            </a:r>
            <a:r>
              <a:rPr lang="ko-KR" altLang="ko-KR" sz="2000" dirty="0"/>
              <a:t>에서 </a:t>
            </a:r>
            <a:r>
              <a:rPr lang="en-US" altLang="ko-KR" sz="2000" b="1" dirty="0" smtClean="0"/>
              <a:t>Add</a:t>
            </a:r>
            <a:r>
              <a:rPr lang="en-US" altLang="ko-KR" sz="2000" dirty="0" smtClean="0"/>
              <a:t>&gt;</a:t>
            </a:r>
            <a:r>
              <a:rPr lang="en-US" altLang="ko-KR" sz="2000" b="1" dirty="0" smtClean="0"/>
              <a:t>New Item…</a:t>
            </a:r>
            <a:r>
              <a:rPr lang="ko-KR" altLang="ko-KR" sz="2000" dirty="0" smtClean="0"/>
              <a:t>을 선택</a:t>
            </a:r>
            <a:endParaRPr lang="ko-KR" altLang="ko-KR" sz="2000" dirty="0"/>
          </a:p>
        </p:txBody>
      </p:sp>
      <p:pic>
        <p:nvPicPr>
          <p:cNvPr id="7" name="그림 6" descr="C:\Users\user\Desktop\파일\26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19" t="8674" b="26531"/>
          <a:stretch/>
        </p:blipFill>
        <p:spPr bwMode="auto">
          <a:xfrm>
            <a:off x="2452687" y="2153603"/>
            <a:ext cx="4238625" cy="39725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275856" y="4005064"/>
            <a:ext cx="1908213" cy="189217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5184069" y="4032574"/>
            <a:ext cx="1507243" cy="149007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4769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b="1" dirty="0"/>
              <a:t>데이터 파일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latinLnBrk="0">
              <a:buNone/>
            </a:pPr>
            <a:r>
              <a:rPr lang="en-US" altLang="ko-KR" sz="2000" dirty="0" smtClean="0"/>
              <a:t>1. </a:t>
            </a:r>
            <a:r>
              <a:rPr lang="ko-KR" altLang="ko-KR" sz="2000" dirty="0" smtClean="0"/>
              <a:t>생성하고자 </a:t>
            </a:r>
            <a:r>
              <a:rPr lang="ko-KR" altLang="ko-KR" sz="2000" dirty="0"/>
              <a:t>하는 파일의 이름을 </a:t>
            </a:r>
            <a:r>
              <a:rPr lang="ko-KR" altLang="ko-KR" sz="2000" dirty="0" smtClean="0"/>
              <a:t>적</a:t>
            </a:r>
            <a:r>
              <a:rPr lang="ko-KR" altLang="en-US" sz="2000" dirty="0" smtClean="0"/>
              <a:t>고</a:t>
            </a:r>
            <a:r>
              <a:rPr lang="en-US" altLang="ko-KR" sz="2000" dirty="0" smtClean="0"/>
              <a:t> </a:t>
            </a:r>
            <a:r>
              <a:rPr lang="ko-KR" altLang="ko-KR" sz="2000" dirty="0"/>
              <a:t>마지막에 </a:t>
            </a:r>
            <a:r>
              <a:rPr lang="en-US" altLang="ko-KR" sz="2000" b="1" dirty="0"/>
              <a:t>.txt</a:t>
            </a:r>
            <a:r>
              <a:rPr lang="en-US" altLang="ko-KR" sz="2000" dirty="0"/>
              <a:t> </a:t>
            </a:r>
            <a:r>
              <a:rPr lang="ko-KR" altLang="ko-KR" sz="2000" dirty="0" err="1"/>
              <a:t>확장자를</a:t>
            </a:r>
            <a:r>
              <a:rPr lang="ko-KR" altLang="ko-KR" sz="2000" dirty="0"/>
              <a:t> </a:t>
            </a:r>
            <a:r>
              <a:rPr lang="ko-KR" altLang="ko-KR" sz="2000" dirty="0" smtClean="0"/>
              <a:t>붙</a:t>
            </a:r>
            <a:r>
              <a:rPr lang="ko-KR" altLang="en-US" sz="2000" dirty="0" smtClean="0"/>
              <a:t>임</a:t>
            </a:r>
            <a:endParaRPr lang="ko-KR" altLang="ko-KR" sz="2000" dirty="0"/>
          </a:p>
          <a:p>
            <a:pPr marL="0" lvl="0" indent="0" latinLnBrk="0">
              <a:buNone/>
            </a:pPr>
            <a:r>
              <a:rPr lang="en-US" altLang="ko-KR" sz="2000" dirty="0" smtClean="0"/>
              <a:t>2. </a:t>
            </a:r>
            <a:r>
              <a:rPr lang="en-US" altLang="ko-KR" sz="2000" b="1" dirty="0" smtClean="0"/>
              <a:t>Add</a:t>
            </a:r>
            <a:r>
              <a:rPr lang="ko-KR" altLang="ko-KR" sz="2000" dirty="0" smtClean="0"/>
              <a:t>를 </a:t>
            </a:r>
            <a:r>
              <a:rPr lang="ko-KR" altLang="en-US" sz="2000" dirty="0" smtClean="0"/>
              <a:t>선택</a:t>
            </a:r>
            <a:endParaRPr lang="en-US" altLang="ko-KR" sz="2000" dirty="0" smtClean="0"/>
          </a:p>
          <a:p>
            <a:pPr marL="0" lvl="0" indent="0" latinLnBrk="0">
              <a:buNone/>
            </a:pPr>
            <a:r>
              <a:rPr lang="en-US" altLang="ko-KR" sz="2000" dirty="0" smtClean="0"/>
              <a:t>(</a:t>
            </a:r>
            <a:r>
              <a:rPr lang="ko-KR" altLang="ko-KR" sz="2000" dirty="0" err="1"/>
              <a:t>확장자를</a:t>
            </a:r>
            <a:r>
              <a:rPr lang="ko-KR" altLang="ko-KR" sz="2000" dirty="0"/>
              <a:t> 직접 넣어주면</a:t>
            </a:r>
            <a:r>
              <a:rPr lang="en-US" altLang="ko-KR" sz="2000" dirty="0"/>
              <a:t> .c .xml </a:t>
            </a:r>
            <a:r>
              <a:rPr lang="ko-KR" altLang="ko-KR" sz="2000" dirty="0" smtClean="0"/>
              <a:t>등</a:t>
            </a:r>
            <a:r>
              <a:rPr lang="en-US" altLang="ko-KR" sz="2000" dirty="0" smtClean="0"/>
              <a:t> </a:t>
            </a:r>
            <a:r>
              <a:rPr lang="ko-KR" altLang="ko-KR" sz="2000" dirty="0"/>
              <a:t>템플릿에 관계 없이 원하는 확장자의 파일이 </a:t>
            </a:r>
            <a:r>
              <a:rPr lang="ko-KR" altLang="ko-KR" sz="2000" dirty="0" smtClean="0"/>
              <a:t>생성</a:t>
            </a:r>
            <a:r>
              <a:rPr lang="ko-KR" altLang="en-US" sz="2000" dirty="0" smtClean="0"/>
              <a:t>됨</a:t>
            </a:r>
            <a:r>
              <a:rPr lang="en-US" altLang="ko-KR" sz="2000" dirty="0" smtClean="0"/>
              <a:t>)</a:t>
            </a:r>
            <a:endParaRPr lang="ko-KR" altLang="ko-KR" sz="2000" dirty="0"/>
          </a:p>
        </p:txBody>
      </p:sp>
      <p:pic>
        <p:nvPicPr>
          <p:cNvPr id="12" name="그림 11" descr="C:\Users\user\Desktop\파일\27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915" y="2797201"/>
            <a:ext cx="5660390" cy="391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4211960" y="6136896"/>
            <a:ext cx="3384376" cy="244432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8028384" y="6467544"/>
            <a:ext cx="658416" cy="244432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4"/>
          <p:cNvSpPr>
            <a:spLocks noChangeArrowheads="1"/>
          </p:cNvSpPr>
          <p:nvPr/>
        </p:nvSpPr>
        <p:spPr bwMode="auto">
          <a:xfrm>
            <a:off x="8434387" y="5754287"/>
            <a:ext cx="504825" cy="504825"/>
          </a:xfrm>
          <a:prstGeom prst="flowChartConnector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2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6" name="AutoShape 4"/>
          <p:cNvSpPr>
            <a:spLocks noChangeArrowheads="1"/>
          </p:cNvSpPr>
          <p:nvPr/>
        </p:nvSpPr>
        <p:spPr bwMode="auto">
          <a:xfrm>
            <a:off x="3479915" y="5571725"/>
            <a:ext cx="504825" cy="504825"/>
          </a:xfrm>
          <a:prstGeom prst="flowChartConnector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1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72965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b="1" dirty="0"/>
              <a:t>데이터 파일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altLang="ko-KR" sz="2000" dirty="0" smtClean="0"/>
              <a:t>3. Resource Files</a:t>
            </a:r>
            <a:r>
              <a:rPr lang="ko-KR" altLang="ko-KR" sz="2000" dirty="0" smtClean="0"/>
              <a:t>에서 </a:t>
            </a:r>
            <a:r>
              <a:rPr lang="ko-KR" altLang="ko-KR" sz="2000" dirty="0"/>
              <a:t>텍스트 파일을 만든 경우 여기에 나타납니다</a:t>
            </a:r>
          </a:p>
          <a:p>
            <a:pPr marL="0" lvl="0" indent="0">
              <a:buNone/>
            </a:pPr>
            <a:r>
              <a:rPr lang="en-US" altLang="ko-KR" sz="2000" dirty="0" smtClean="0"/>
              <a:t>4. Project</a:t>
            </a:r>
            <a:r>
              <a:rPr lang="ko-KR" altLang="ko-KR" sz="2000" dirty="0" smtClean="0"/>
              <a:t>에서 </a:t>
            </a:r>
            <a:r>
              <a:rPr lang="ko-KR" altLang="ko-KR" sz="2000" dirty="0"/>
              <a:t>텍스트 파일을 만든 경우 여기에 나타납니다</a:t>
            </a:r>
            <a:r>
              <a:rPr lang="en-US" altLang="ko-KR" sz="2000" dirty="0"/>
              <a:t>.</a:t>
            </a:r>
            <a:endParaRPr lang="ko-KR" altLang="ko-KR" sz="2000" dirty="0"/>
          </a:p>
        </p:txBody>
      </p:sp>
      <p:pic>
        <p:nvPicPr>
          <p:cNvPr id="10" name="그림 9"/>
          <p:cNvPicPr/>
          <p:nvPr/>
        </p:nvPicPr>
        <p:blipFill rotWithShape="1">
          <a:blip r:embed="rId2"/>
          <a:srcRect l="61198" t="8071" b="60107"/>
          <a:stretch/>
        </p:blipFill>
        <p:spPr bwMode="auto">
          <a:xfrm>
            <a:off x="2051720" y="3500247"/>
            <a:ext cx="5194300" cy="26479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4355976" y="5013176"/>
            <a:ext cx="1224136" cy="288032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4"/>
          <p:cNvSpPr>
            <a:spLocks noChangeArrowheads="1"/>
          </p:cNvSpPr>
          <p:nvPr/>
        </p:nvSpPr>
        <p:spPr bwMode="auto">
          <a:xfrm>
            <a:off x="3623931" y="4448005"/>
            <a:ext cx="504825" cy="504825"/>
          </a:xfrm>
          <a:prstGeom prst="flowChartConnector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3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4385692" y="5483770"/>
            <a:ext cx="1224136" cy="288032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4"/>
          <p:cNvSpPr>
            <a:spLocks noChangeArrowheads="1"/>
          </p:cNvSpPr>
          <p:nvPr/>
        </p:nvSpPr>
        <p:spPr bwMode="auto">
          <a:xfrm>
            <a:off x="3491880" y="5621338"/>
            <a:ext cx="504825" cy="504825"/>
          </a:xfrm>
          <a:prstGeom prst="flowChartConnector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4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10196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b="1" dirty="0"/>
              <a:t>데이터 파일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ko-KR" sz="2400" dirty="0"/>
              <a:t>실제 윈도우 </a:t>
            </a:r>
            <a:r>
              <a:rPr lang="ko-KR" altLang="ko-KR" sz="2400" dirty="0" smtClean="0"/>
              <a:t>탐색기</a:t>
            </a:r>
            <a:r>
              <a:rPr lang="ko-KR" altLang="en-US" sz="2400" dirty="0" smtClean="0"/>
              <a:t>에서의 위치</a:t>
            </a:r>
            <a:endParaRPr lang="en-US" altLang="ko-KR" sz="2400" dirty="0" smtClean="0"/>
          </a:p>
          <a:p>
            <a:pPr lvl="1"/>
            <a:r>
              <a:rPr lang="ko-KR" altLang="en-US" sz="1800" b="1" dirty="0" smtClean="0"/>
              <a:t>생성 위치에 상관 없이</a:t>
            </a:r>
            <a:r>
              <a:rPr lang="ko-KR" altLang="en-US" sz="1800" dirty="0" smtClean="0"/>
              <a:t> 같은 디렉터리</a:t>
            </a:r>
            <a:endParaRPr lang="ko-KR" altLang="ko-KR" sz="1800" dirty="0"/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1990725" y="2836704"/>
            <a:ext cx="5162550" cy="292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459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b="1" dirty="0"/>
              <a:t>기본적인 디버깅</a:t>
            </a:r>
            <a:r>
              <a:rPr lang="en-US" altLang="ko-KR" b="1" dirty="0"/>
              <a:t>(Debugging)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중단점</a:t>
            </a:r>
            <a:r>
              <a:rPr lang="en-US" altLang="ko-KR" sz="2000" dirty="0" smtClean="0"/>
              <a:t>(F9) </a:t>
            </a:r>
            <a:r>
              <a:rPr lang="ko-KR" altLang="en-US" sz="2000" dirty="0" smtClean="0"/>
              <a:t>설정</a:t>
            </a:r>
            <a:endParaRPr lang="en-US" altLang="ko-KR" sz="2000" dirty="0" smtClean="0"/>
          </a:p>
          <a:p>
            <a:pPr lvl="1"/>
            <a:r>
              <a:rPr lang="ko-KR" altLang="en-US" sz="2000" b="1" dirty="0" smtClean="0"/>
              <a:t>중단하고 싶은 </a:t>
            </a:r>
            <a:r>
              <a:rPr lang="ko-KR" altLang="ko-KR" sz="2000" b="1" dirty="0" smtClean="0"/>
              <a:t>소스 </a:t>
            </a:r>
            <a:r>
              <a:rPr lang="ko-KR" altLang="ko-KR" sz="2000" b="1" dirty="0"/>
              <a:t>코드 왼쪽 라인 위</a:t>
            </a:r>
            <a:r>
              <a:rPr lang="ko-KR" altLang="ko-KR" sz="2000" dirty="0"/>
              <a:t>에서 </a:t>
            </a:r>
            <a:r>
              <a:rPr lang="ko-KR" altLang="ko-KR" sz="2000" b="1" dirty="0"/>
              <a:t>마우스 좌 </a:t>
            </a:r>
            <a:r>
              <a:rPr lang="ko-KR" altLang="ko-KR" sz="2000" b="1" dirty="0" smtClean="0"/>
              <a:t>클릭</a:t>
            </a:r>
            <a:endParaRPr lang="en-US" altLang="ko-KR" sz="2000" b="1" dirty="0" smtClean="0"/>
          </a:p>
          <a:p>
            <a:pPr lvl="1"/>
            <a:r>
              <a:rPr lang="ko-KR" altLang="ko-KR" sz="2000" dirty="0" smtClean="0"/>
              <a:t>소스 </a:t>
            </a:r>
            <a:r>
              <a:rPr lang="ko-KR" altLang="ko-KR" sz="2000" dirty="0"/>
              <a:t>코드에 커서를 맞추고 </a:t>
            </a:r>
            <a:r>
              <a:rPr lang="en-US" altLang="ko-KR" sz="2000" b="1" dirty="0"/>
              <a:t>F9</a:t>
            </a:r>
            <a:r>
              <a:rPr lang="ko-KR" altLang="ko-KR" sz="2000" b="1" dirty="0" smtClean="0"/>
              <a:t>키</a:t>
            </a:r>
            <a:endParaRPr lang="en-US" altLang="ko-KR" sz="1600" dirty="0"/>
          </a:p>
          <a:p>
            <a:pPr lvl="1"/>
            <a:r>
              <a:rPr lang="ko-KR" altLang="en-US" sz="2000" dirty="0" smtClean="0"/>
              <a:t>한번 더 누르면 해제</a:t>
            </a:r>
            <a:endParaRPr lang="en-US" altLang="ko-KR" sz="2000" dirty="0" smtClean="0"/>
          </a:p>
        </p:txBody>
      </p:sp>
      <p:pic>
        <p:nvPicPr>
          <p:cNvPr id="8" name="그림 7"/>
          <p:cNvPicPr/>
          <p:nvPr/>
        </p:nvPicPr>
        <p:blipFill rotWithShape="1">
          <a:blip r:embed="rId2"/>
          <a:srcRect t="15758" r="64600" b="42876"/>
          <a:stretch/>
        </p:blipFill>
        <p:spPr bwMode="auto">
          <a:xfrm>
            <a:off x="3779912" y="2996952"/>
            <a:ext cx="5187822" cy="35283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995936" y="4941168"/>
            <a:ext cx="3240360" cy="288032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4000996" y="5838131"/>
            <a:ext cx="3235300" cy="288032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815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b="1" dirty="0"/>
              <a:t>기본적인 디버깅</a:t>
            </a:r>
            <a:r>
              <a:rPr lang="en-US" altLang="ko-KR" b="1" dirty="0"/>
              <a:t>(Debugging)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중단점</a:t>
            </a:r>
            <a:r>
              <a:rPr lang="en-US" altLang="ko-KR" sz="2000" dirty="0" smtClean="0"/>
              <a:t>(F9) </a:t>
            </a:r>
            <a:r>
              <a:rPr lang="ko-KR" altLang="en-US" sz="2000" dirty="0" smtClean="0"/>
              <a:t>설정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DEBUG </a:t>
            </a:r>
            <a:r>
              <a:rPr lang="en-US" altLang="ko-KR" sz="2000" dirty="0"/>
              <a:t>&gt; </a:t>
            </a:r>
            <a:r>
              <a:rPr lang="en-US" altLang="ko-KR" sz="2000" dirty="0" smtClean="0"/>
              <a:t>Toggle </a:t>
            </a:r>
            <a:r>
              <a:rPr lang="en-US" altLang="ko-KR" sz="2000" dirty="0" err="1" smtClean="0"/>
              <a:t>BreakPoint</a:t>
            </a:r>
            <a:r>
              <a:rPr lang="en-US" altLang="ko-KR" sz="2000" dirty="0" smtClean="0"/>
              <a:t> </a:t>
            </a:r>
            <a:r>
              <a:rPr lang="ko-KR" altLang="ko-KR" sz="2000" dirty="0" smtClean="0"/>
              <a:t>를 </a:t>
            </a:r>
            <a:r>
              <a:rPr lang="ko-KR" altLang="en-US" sz="2000" dirty="0" smtClean="0"/>
              <a:t>통해서도 </a:t>
            </a:r>
            <a:r>
              <a:rPr lang="ko-KR" altLang="ko-KR" sz="2000" dirty="0" smtClean="0"/>
              <a:t>설정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가능</a:t>
            </a:r>
            <a:endParaRPr lang="en-US" altLang="ko-KR" sz="2000" dirty="0" smtClean="0"/>
          </a:p>
        </p:txBody>
      </p:sp>
      <p:pic>
        <p:nvPicPr>
          <p:cNvPr id="7" name="그림 6"/>
          <p:cNvPicPr/>
          <p:nvPr/>
        </p:nvPicPr>
        <p:blipFill rotWithShape="1">
          <a:blip r:embed="rId2"/>
          <a:srcRect l="2722" t="22677" r="59728" b="32224"/>
          <a:stretch/>
        </p:blipFill>
        <p:spPr bwMode="auto">
          <a:xfrm>
            <a:off x="1943097" y="2598350"/>
            <a:ext cx="5257800" cy="35515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707904" y="4653136"/>
            <a:ext cx="2376264" cy="216024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0441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b="1" dirty="0"/>
              <a:t>기본적인 디버깅</a:t>
            </a:r>
            <a:r>
              <a:rPr lang="en-US" altLang="ko-KR" b="1" dirty="0"/>
              <a:t>(Debugging)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ko-KR" sz="2000" b="1" dirty="0"/>
              <a:t>디버깅 시작</a:t>
            </a:r>
            <a:r>
              <a:rPr lang="en-US" altLang="ko-KR" sz="2000" b="1" dirty="0"/>
              <a:t>(F5)</a:t>
            </a:r>
            <a:endParaRPr lang="ko-KR" altLang="ko-KR" sz="2000" b="1" dirty="0"/>
          </a:p>
          <a:p>
            <a:pPr lvl="1"/>
            <a:r>
              <a:rPr lang="ko-KR" altLang="ko-KR" sz="2000" dirty="0"/>
              <a:t>아이콘 중 </a:t>
            </a:r>
            <a:r>
              <a:rPr lang="ko-KR" altLang="ko-KR" sz="2000" b="1" dirty="0"/>
              <a:t>녹색 화살표</a:t>
            </a:r>
            <a:r>
              <a:rPr lang="ko-KR" altLang="ko-KR" sz="2000" dirty="0"/>
              <a:t>를 </a:t>
            </a:r>
            <a:r>
              <a:rPr lang="ko-KR" altLang="ko-KR" sz="2000" dirty="0" smtClean="0"/>
              <a:t>클릭하거나</a:t>
            </a:r>
            <a:endParaRPr lang="en-US" altLang="ko-KR" sz="2000" dirty="0" smtClean="0"/>
          </a:p>
          <a:p>
            <a:pPr lvl="1"/>
            <a:endParaRPr lang="en-US" altLang="ko-KR" sz="2000" b="1" dirty="0" smtClean="0"/>
          </a:p>
          <a:p>
            <a:pPr lvl="1"/>
            <a:endParaRPr lang="en-US" altLang="ko-KR" sz="2000" b="1" dirty="0"/>
          </a:p>
          <a:p>
            <a:pPr lvl="1"/>
            <a:endParaRPr lang="en-US" altLang="ko-KR" sz="2000" b="1" dirty="0" smtClean="0"/>
          </a:p>
          <a:p>
            <a:pPr lvl="1"/>
            <a:r>
              <a:rPr lang="en-US" altLang="ko-KR" sz="2000" b="1" dirty="0" err="1" smtClean="0"/>
              <a:t>DEBUG→Start</a:t>
            </a:r>
            <a:r>
              <a:rPr lang="en-US" altLang="ko-KR" sz="2000" b="1" dirty="0" smtClean="0"/>
              <a:t> Debugging</a:t>
            </a:r>
            <a:r>
              <a:rPr lang="ko-KR" altLang="ko-KR" sz="2000" dirty="0" smtClean="0"/>
              <a:t>을 </a:t>
            </a:r>
            <a:r>
              <a:rPr lang="ko-KR" altLang="en-US" sz="2000" dirty="0" smtClean="0"/>
              <a:t>선택</a:t>
            </a:r>
            <a:endParaRPr lang="ko-KR" altLang="ko-KR" sz="2000" dirty="0"/>
          </a:p>
        </p:txBody>
      </p:sp>
      <p:pic>
        <p:nvPicPr>
          <p:cNvPr id="14" name="그림 13"/>
          <p:cNvPicPr/>
          <p:nvPr/>
        </p:nvPicPr>
        <p:blipFill rotWithShape="1">
          <a:blip r:embed="rId2"/>
          <a:srcRect l="410" t="-247" r="66913" b="86969"/>
          <a:stretch/>
        </p:blipFill>
        <p:spPr bwMode="auto">
          <a:xfrm>
            <a:off x="1762125" y="2361466"/>
            <a:ext cx="5619750" cy="11005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4371708" y="2903126"/>
            <a:ext cx="400582" cy="283458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6" name="그림 15"/>
          <p:cNvPicPr/>
          <p:nvPr/>
        </p:nvPicPr>
        <p:blipFill rotWithShape="1">
          <a:blip r:embed="rId3"/>
          <a:srcRect l="8456" t="22932" r="61303" b="50130"/>
          <a:stretch/>
        </p:blipFill>
        <p:spPr bwMode="auto">
          <a:xfrm>
            <a:off x="1771967" y="3863181"/>
            <a:ext cx="5600065" cy="28061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3059832" y="4081586"/>
            <a:ext cx="504056" cy="283517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3029496" y="4766234"/>
            <a:ext cx="3198688" cy="318950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597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b="1" dirty="0"/>
              <a:t>기본적인 디버깅</a:t>
            </a:r>
            <a:r>
              <a:rPr lang="en-US" altLang="ko-KR" b="1" dirty="0"/>
              <a:t>(Debugging)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ko-KR" sz="2000" b="1" dirty="0"/>
              <a:t>디버깅 </a:t>
            </a:r>
            <a:r>
              <a:rPr lang="ko-KR" altLang="en-US" sz="2000" b="1" dirty="0" smtClean="0"/>
              <a:t>화면</a:t>
            </a:r>
            <a:endParaRPr lang="ko-KR" altLang="ko-KR" sz="2000" b="1" dirty="0"/>
          </a:p>
          <a:p>
            <a:pPr marL="914400" lvl="1" indent="-457200">
              <a:buAutoNum type="arabicPeriod"/>
            </a:pPr>
            <a:r>
              <a:rPr lang="ko-KR" altLang="en-US" sz="2000" dirty="0" smtClean="0"/>
              <a:t>디버깅 명령어</a:t>
            </a:r>
            <a:endParaRPr lang="en-US" altLang="ko-KR" sz="2000" dirty="0" smtClean="0"/>
          </a:p>
          <a:p>
            <a:pPr marL="1314450" lvl="2" indent="-457200"/>
            <a:r>
              <a:rPr lang="ko-KR" altLang="en-US" sz="1800" b="1" dirty="0" smtClean="0"/>
              <a:t>계속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모두 중단</a:t>
            </a:r>
            <a:r>
              <a:rPr lang="en-US" altLang="ko-KR" sz="1800" dirty="0" smtClean="0"/>
              <a:t>, </a:t>
            </a:r>
            <a:r>
              <a:rPr lang="ko-KR" altLang="en-US" sz="1800" b="1" dirty="0" smtClean="0"/>
              <a:t>디버깅 중지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다시 시작</a:t>
            </a:r>
            <a:r>
              <a:rPr lang="en-US" altLang="ko-KR" sz="1800" dirty="0" smtClean="0"/>
              <a:t>, </a:t>
            </a:r>
          </a:p>
          <a:p>
            <a:pPr marL="1314450" lvl="2" indent="-457200"/>
            <a:r>
              <a:rPr lang="ko-KR" altLang="en-US" sz="1800" b="1" dirty="0" smtClean="0"/>
              <a:t>한 단계씩 실행</a:t>
            </a:r>
            <a:r>
              <a:rPr lang="en-US" altLang="ko-KR" sz="1800" b="1" dirty="0" smtClean="0"/>
              <a:t>, </a:t>
            </a:r>
            <a:r>
              <a:rPr lang="ko-KR" altLang="en-US" sz="1800" b="1" dirty="0" smtClean="0"/>
              <a:t>프로시저 단위 실행</a:t>
            </a:r>
            <a:r>
              <a:rPr lang="en-US" altLang="ko-KR" sz="1800" b="1" dirty="0" smtClean="0"/>
              <a:t>, </a:t>
            </a:r>
            <a:r>
              <a:rPr lang="ko-KR" altLang="en-US" sz="1800" b="1" dirty="0" smtClean="0"/>
              <a:t>프로시저 나가기</a:t>
            </a:r>
            <a:endParaRPr lang="en-US" altLang="ko-KR" sz="1600" b="1" dirty="0" smtClean="0"/>
          </a:p>
          <a:p>
            <a:pPr marL="914400" lvl="1" indent="-457200">
              <a:buAutoNum type="arabicPeriod"/>
            </a:pPr>
            <a:r>
              <a:rPr lang="ko-KR" altLang="en-US" sz="2000" dirty="0" smtClean="0"/>
              <a:t>현재 중단점에 프로그램이 멈춰 있음을 표시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노란색 화살표</a:t>
            </a:r>
            <a:r>
              <a:rPr lang="en-US" altLang="ko-KR" sz="2000" dirty="0" smtClean="0"/>
              <a:t>)</a:t>
            </a:r>
          </a:p>
        </p:txBody>
      </p:sp>
      <p:pic>
        <p:nvPicPr>
          <p:cNvPr id="14" name="그림 13"/>
          <p:cNvPicPr/>
          <p:nvPr/>
        </p:nvPicPr>
        <p:blipFill>
          <a:blip r:embed="rId2"/>
          <a:stretch>
            <a:fillRect/>
          </a:stretch>
        </p:blipFill>
        <p:spPr>
          <a:xfrm>
            <a:off x="1249044" y="3501008"/>
            <a:ext cx="6851347" cy="3134360"/>
          </a:xfrm>
          <a:prstGeom prst="rect">
            <a:avLst/>
          </a:prstGeom>
        </p:spPr>
      </p:pic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2123728" y="3678306"/>
            <a:ext cx="4032448" cy="229350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1249044" y="4953852"/>
            <a:ext cx="1666772" cy="203340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1247928" y="5661678"/>
            <a:ext cx="2676000" cy="863666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3923928" y="5661678"/>
            <a:ext cx="2676000" cy="863666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AutoShape 4"/>
          <p:cNvSpPr>
            <a:spLocks noChangeArrowheads="1"/>
          </p:cNvSpPr>
          <p:nvPr/>
        </p:nvSpPr>
        <p:spPr bwMode="auto">
          <a:xfrm>
            <a:off x="2171052" y="5820928"/>
            <a:ext cx="504825" cy="504825"/>
          </a:xfrm>
          <a:prstGeom prst="flowChartConnector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3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" name="AutoShape 4"/>
          <p:cNvSpPr>
            <a:spLocks noChangeArrowheads="1"/>
          </p:cNvSpPr>
          <p:nvPr/>
        </p:nvSpPr>
        <p:spPr bwMode="auto">
          <a:xfrm>
            <a:off x="5098348" y="5891091"/>
            <a:ext cx="504825" cy="504825"/>
          </a:xfrm>
          <a:prstGeom prst="flowChartConnector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4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1" name="AutoShape 4"/>
          <p:cNvSpPr>
            <a:spLocks noChangeArrowheads="1"/>
          </p:cNvSpPr>
          <p:nvPr/>
        </p:nvSpPr>
        <p:spPr bwMode="auto">
          <a:xfrm>
            <a:off x="3201704" y="4740088"/>
            <a:ext cx="504825" cy="504825"/>
          </a:xfrm>
          <a:prstGeom prst="flowChartConnector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2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2" name="AutoShape 4"/>
          <p:cNvSpPr>
            <a:spLocks noChangeArrowheads="1"/>
          </p:cNvSpPr>
          <p:nvPr/>
        </p:nvSpPr>
        <p:spPr bwMode="auto">
          <a:xfrm>
            <a:off x="6017772" y="4040129"/>
            <a:ext cx="504825" cy="504825"/>
          </a:xfrm>
          <a:prstGeom prst="flowChartConnector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1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4538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Hardware </a:t>
            </a:r>
            <a:r>
              <a:rPr lang="en-US" altLang="ko-KR" dirty="0" smtClean="0"/>
              <a:t>Requirements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fontAlgn="base"/>
            <a:r>
              <a:rPr lang="en-US" altLang="ko-KR" sz="2400" dirty="0"/>
              <a:t>Computer that has a 1.6GHz or faster processor</a:t>
            </a:r>
            <a:endParaRPr lang="ko-KR" altLang="ko-KR" sz="2400" dirty="0"/>
          </a:p>
          <a:p>
            <a:pPr lvl="0" fontAlgn="base"/>
            <a:r>
              <a:rPr lang="en-US" altLang="ko-KR" sz="2400" dirty="0"/>
              <a:t>1 GB (32 Bit) or 1.5 GB (Virtual Computer) RAM</a:t>
            </a:r>
            <a:endParaRPr lang="ko-KR" altLang="ko-KR" sz="2400" dirty="0"/>
          </a:p>
          <a:p>
            <a:pPr lvl="0" fontAlgn="base"/>
            <a:r>
              <a:rPr lang="en-US" altLang="ko-KR" sz="2400" dirty="0"/>
              <a:t>20 GB of available hard disk space</a:t>
            </a:r>
            <a:endParaRPr lang="ko-KR" altLang="ko-KR" sz="2400" dirty="0"/>
          </a:p>
          <a:p>
            <a:pPr lvl="0" fontAlgn="base"/>
            <a:r>
              <a:rPr lang="en-US" altLang="ko-KR" sz="2400" dirty="0"/>
              <a:t>5400 RPM hard disk drive</a:t>
            </a:r>
            <a:endParaRPr lang="ko-KR" altLang="ko-KR" sz="2400" dirty="0"/>
          </a:p>
          <a:p>
            <a:pPr lvl="0" fontAlgn="base"/>
            <a:r>
              <a:rPr lang="en-US" altLang="ko-KR" sz="2400" dirty="0" err="1"/>
              <a:t>DrirectX</a:t>
            </a:r>
            <a:r>
              <a:rPr lang="en-US" altLang="ko-KR" sz="2400" dirty="0"/>
              <a:t> 9 capable video card running at 1024 x 768</a:t>
            </a:r>
            <a:endParaRPr lang="ko-KR" altLang="ko-KR" sz="2400" dirty="0"/>
          </a:p>
        </p:txBody>
      </p:sp>
    </p:spTree>
    <p:extLst>
      <p:ext uri="{BB962C8B-B14F-4D97-AF65-F5344CB8AC3E}">
        <p14:creationId xmlns:p14="http://schemas.microsoft.com/office/powerpoint/2010/main" val="7101647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b="1" dirty="0"/>
              <a:t>기본적인 디버깅</a:t>
            </a:r>
            <a:r>
              <a:rPr lang="en-US" altLang="ko-KR" b="1" dirty="0"/>
              <a:t>(Debugging)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ko-KR" sz="2000" b="1" dirty="0"/>
              <a:t>디버깅 </a:t>
            </a:r>
            <a:r>
              <a:rPr lang="ko-KR" altLang="en-US" sz="2000" b="1" dirty="0" smtClean="0"/>
              <a:t>화면</a:t>
            </a:r>
            <a:endParaRPr lang="ko-KR" altLang="ko-KR" sz="2000" b="1" dirty="0"/>
          </a:p>
          <a:p>
            <a:pPr marL="914400" lvl="1" indent="-457200">
              <a:buFont typeface="+mj-lt"/>
              <a:buAutoNum type="arabicPeriod" startAt="3"/>
            </a:pPr>
            <a:r>
              <a:rPr lang="ko-KR" altLang="en-US" sz="2000" b="1" dirty="0" err="1" smtClean="0"/>
              <a:t>조사식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창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현재 </a:t>
            </a:r>
            <a:r>
              <a:rPr lang="ko-KR" altLang="en-US" sz="2000" b="1" dirty="0" smtClean="0"/>
              <a:t>변수들의 값을 표시</a:t>
            </a:r>
            <a:endParaRPr lang="en-US" altLang="ko-KR" sz="2000" b="1" dirty="0" smtClean="0"/>
          </a:p>
          <a:p>
            <a:pPr marL="914400" lvl="1" indent="-457200">
              <a:buAutoNum type="arabicPeriod" startAt="3"/>
            </a:pPr>
            <a:r>
              <a:rPr lang="ko-KR" altLang="en-US" sz="2000" b="1" dirty="0" smtClean="0"/>
              <a:t>호출 </a:t>
            </a:r>
            <a:r>
              <a:rPr lang="ko-KR" altLang="en-US" sz="2000" b="1" dirty="0" err="1" smtClean="0"/>
              <a:t>스택</a:t>
            </a:r>
            <a:endParaRPr lang="en-US" altLang="ko-KR" sz="2000" dirty="0" smtClean="0"/>
          </a:p>
        </p:txBody>
      </p:sp>
      <p:pic>
        <p:nvPicPr>
          <p:cNvPr id="14" name="그림 13"/>
          <p:cNvPicPr/>
          <p:nvPr/>
        </p:nvPicPr>
        <p:blipFill>
          <a:blip r:embed="rId2"/>
          <a:stretch>
            <a:fillRect/>
          </a:stretch>
        </p:blipFill>
        <p:spPr>
          <a:xfrm>
            <a:off x="1249044" y="3501008"/>
            <a:ext cx="6851347" cy="3134360"/>
          </a:xfrm>
          <a:prstGeom prst="rect">
            <a:avLst/>
          </a:prstGeom>
        </p:spPr>
      </p:pic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2123728" y="3631698"/>
            <a:ext cx="4032448" cy="229350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1249044" y="4953852"/>
            <a:ext cx="1666772" cy="203340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1247928" y="5661678"/>
            <a:ext cx="2676000" cy="863666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3923928" y="5661678"/>
            <a:ext cx="2676000" cy="863666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AutoShape 4"/>
          <p:cNvSpPr>
            <a:spLocks noChangeArrowheads="1"/>
          </p:cNvSpPr>
          <p:nvPr/>
        </p:nvSpPr>
        <p:spPr bwMode="auto">
          <a:xfrm>
            <a:off x="2171052" y="5820928"/>
            <a:ext cx="504825" cy="504825"/>
          </a:xfrm>
          <a:prstGeom prst="flowChartConnector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3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" name="AutoShape 4"/>
          <p:cNvSpPr>
            <a:spLocks noChangeArrowheads="1"/>
          </p:cNvSpPr>
          <p:nvPr/>
        </p:nvSpPr>
        <p:spPr bwMode="auto">
          <a:xfrm>
            <a:off x="5098348" y="5891091"/>
            <a:ext cx="504825" cy="504825"/>
          </a:xfrm>
          <a:prstGeom prst="flowChartConnector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4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1" name="AutoShape 4"/>
          <p:cNvSpPr>
            <a:spLocks noChangeArrowheads="1"/>
          </p:cNvSpPr>
          <p:nvPr/>
        </p:nvSpPr>
        <p:spPr bwMode="auto">
          <a:xfrm>
            <a:off x="3201704" y="4740088"/>
            <a:ext cx="504825" cy="504825"/>
          </a:xfrm>
          <a:prstGeom prst="flowChartConnector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2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2" name="AutoShape 4"/>
          <p:cNvSpPr>
            <a:spLocks noChangeArrowheads="1"/>
          </p:cNvSpPr>
          <p:nvPr/>
        </p:nvSpPr>
        <p:spPr bwMode="auto">
          <a:xfrm>
            <a:off x="6017772" y="4040129"/>
            <a:ext cx="504825" cy="504825"/>
          </a:xfrm>
          <a:prstGeom prst="flowChartConnector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1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01199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b="1" dirty="0"/>
              <a:t>기본적인 디버깅</a:t>
            </a:r>
            <a:r>
              <a:rPr lang="en-US" altLang="ko-KR" b="1" dirty="0"/>
              <a:t>(Debugging)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b="1" dirty="0" smtClean="0"/>
              <a:t>계속 </a:t>
            </a:r>
            <a:r>
              <a:rPr lang="en-US" altLang="ko-KR" sz="2000" b="1" dirty="0" smtClean="0"/>
              <a:t>(</a:t>
            </a:r>
            <a:r>
              <a:rPr lang="ko-KR" altLang="ko-KR" sz="2000" b="1" dirty="0" smtClean="0"/>
              <a:t>디버깅 </a:t>
            </a:r>
            <a:r>
              <a:rPr lang="ko-KR" altLang="en-US" sz="2000" b="1" dirty="0" smtClean="0"/>
              <a:t>화면에서 </a:t>
            </a:r>
            <a:r>
              <a:rPr lang="en-US" altLang="ko-KR" sz="2000" b="1" dirty="0" smtClean="0"/>
              <a:t>F5)</a:t>
            </a:r>
          </a:p>
          <a:p>
            <a:pPr lvl="1"/>
            <a:r>
              <a:rPr lang="ko-KR" altLang="en-US" sz="2000" b="1" dirty="0" smtClean="0"/>
              <a:t>다음 중단점까지 진행</a:t>
            </a:r>
            <a:endParaRPr lang="en-US" altLang="ko-KR" sz="2000" b="1" dirty="0" smtClean="0"/>
          </a:p>
          <a:p>
            <a:pPr lvl="1"/>
            <a:endParaRPr lang="en-US" altLang="ko-KR" sz="2000" b="1" dirty="0" smtClean="0"/>
          </a:p>
        </p:txBody>
      </p:sp>
      <p:pic>
        <p:nvPicPr>
          <p:cNvPr id="7" name="그림 6"/>
          <p:cNvPicPr/>
          <p:nvPr/>
        </p:nvPicPr>
        <p:blipFill rotWithShape="1">
          <a:blip r:embed="rId2"/>
          <a:srcRect t="40418" r="65316" b="30713"/>
          <a:stretch/>
        </p:blipFill>
        <p:spPr bwMode="auto">
          <a:xfrm>
            <a:off x="1737042" y="2996952"/>
            <a:ext cx="5669915" cy="22256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761202" y="4462512"/>
            <a:ext cx="4032448" cy="229350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0919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b="1" dirty="0"/>
              <a:t>기본적인 디버깅</a:t>
            </a:r>
            <a:r>
              <a:rPr lang="en-US" altLang="ko-KR" b="1" dirty="0"/>
              <a:t>(Debugging)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ko-KR" sz="2000" dirty="0"/>
              <a:t>한 단계씩 </a:t>
            </a:r>
            <a:r>
              <a:rPr lang="ko-KR" altLang="ko-KR" sz="2000" dirty="0" smtClean="0"/>
              <a:t>실행</a:t>
            </a:r>
            <a:r>
              <a:rPr lang="en-US" altLang="ko-KR" sz="2000" dirty="0" smtClean="0"/>
              <a:t> (</a:t>
            </a:r>
            <a:r>
              <a:rPr lang="en-US" altLang="ko-KR" sz="2000" dirty="0"/>
              <a:t>F11</a:t>
            </a:r>
            <a:r>
              <a:rPr lang="en-US" altLang="ko-KR" sz="2000" dirty="0" smtClean="0"/>
              <a:t>)</a:t>
            </a:r>
          </a:p>
          <a:p>
            <a:pPr lvl="1"/>
            <a:r>
              <a:rPr lang="ko-KR" altLang="ko-KR" sz="2000" dirty="0"/>
              <a:t>현재 중단점에서 함수 내부로 파고 들어가 디버깅</a:t>
            </a:r>
            <a:endParaRPr lang="en-US" altLang="ko-KR" sz="1600" b="1" dirty="0" smtClean="0"/>
          </a:p>
        </p:txBody>
      </p:sp>
      <p:pic>
        <p:nvPicPr>
          <p:cNvPr id="9" name="그림 8"/>
          <p:cNvPicPr/>
          <p:nvPr/>
        </p:nvPicPr>
        <p:blipFill rotWithShape="1">
          <a:blip r:embed="rId2"/>
          <a:srcRect t="17146" r="60873" b="30227"/>
          <a:stretch/>
        </p:blipFill>
        <p:spPr bwMode="auto">
          <a:xfrm>
            <a:off x="2566987" y="2564904"/>
            <a:ext cx="4010025" cy="32461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2544564" y="5229200"/>
            <a:ext cx="4032448" cy="229350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2514600" y="2643416"/>
            <a:ext cx="2129408" cy="209520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9195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b="1" dirty="0"/>
              <a:t>기본적인 디버깅</a:t>
            </a:r>
            <a:r>
              <a:rPr lang="en-US" altLang="ko-KR" b="1" dirty="0"/>
              <a:t>(Debugging)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프로시저 나가기</a:t>
            </a:r>
            <a:r>
              <a:rPr lang="en-US" altLang="ko-KR" sz="2000" dirty="0" smtClean="0"/>
              <a:t> (Shift+F11)</a:t>
            </a:r>
          </a:p>
          <a:p>
            <a:pPr lvl="1"/>
            <a:r>
              <a:rPr lang="ko-KR" altLang="ko-KR" sz="2000" dirty="0"/>
              <a:t>앞서 설명한 한 단계씩 </a:t>
            </a:r>
            <a:r>
              <a:rPr lang="ko-KR" altLang="ko-KR" sz="2000" dirty="0" smtClean="0"/>
              <a:t>실</a:t>
            </a:r>
            <a:r>
              <a:rPr lang="ko-KR" altLang="en-US" sz="2000" dirty="0" smtClean="0"/>
              <a:t>행으로 들어간</a:t>
            </a:r>
            <a:r>
              <a:rPr lang="ko-KR" altLang="ko-KR" sz="2000" dirty="0" smtClean="0"/>
              <a:t> 함수를 </a:t>
            </a:r>
            <a:r>
              <a:rPr lang="ko-KR" altLang="ko-KR" sz="2000" dirty="0"/>
              <a:t>빠져 </a:t>
            </a:r>
            <a:r>
              <a:rPr lang="ko-KR" altLang="en-US" sz="2000" dirty="0" smtClean="0"/>
              <a:t>나옴</a:t>
            </a:r>
            <a:endParaRPr lang="en-US" altLang="ko-KR" sz="1600" b="1" dirty="0" smtClean="0"/>
          </a:p>
        </p:txBody>
      </p:sp>
      <p:pic>
        <p:nvPicPr>
          <p:cNvPr id="7" name="그림 6"/>
          <p:cNvPicPr/>
          <p:nvPr/>
        </p:nvPicPr>
        <p:blipFill rotWithShape="1">
          <a:blip r:embed="rId2"/>
          <a:srcRect t="16907" r="64886" b="30227"/>
          <a:stretch/>
        </p:blipFill>
        <p:spPr bwMode="auto">
          <a:xfrm>
            <a:off x="2586618" y="2487613"/>
            <a:ext cx="4015105" cy="36385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544564" y="5445224"/>
            <a:ext cx="4032448" cy="229350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1348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b="1" dirty="0"/>
              <a:t>기본적인 디버깅</a:t>
            </a:r>
            <a:r>
              <a:rPr lang="en-US" altLang="ko-KR" b="1" dirty="0"/>
              <a:t>(Debugging)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ko-KR" sz="2000" b="1" dirty="0"/>
              <a:t>프로시저 단위 </a:t>
            </a:r>
            <a:r>
              <a:rPr lang="ko-KR" altLang="ko-KR" sz="2000" b="1" dirty="0" smtClean="0"/>
              <a:t>실행</a:t>
            </a:r>
            <a:r>
              <a:rPr lang="en-US" altLang="ko-KR" sz="2000" b="1" dirty="0" smtClean="0"/>
              <a:t> (</a:t>
            </a:r>
            <a:r>
              <a:rPr lang="en-US" altLang="ko-KR" sz="2000" b="1" dirty="0"/>
              <a:t>F10)</a:t>
            </a:r>
            <a:endParaRPr lang="ko-KR" altLang="ko-KR" sz="2000" b="1" dirty="0"/>
          </a:p>
          <a:p>
            <a:pPr lvl="1"/>
            <a:r>
              <a:rPr lang="ko-KR" altLang="ko-KR" sz="2000" dirty="0"/>
              <a:t>위와 같이 함수 속을 일일이 뒤져 가며 하고 싶지 않을 때 사용</a:t>
            </a:r>
            <a:endParaRPr lang="en-US" altLang="ko-KR" sz="1600" b="1" dirty="0" smtClean="0"/>
          </a:p>
        </p:txBody>
      </p:sp>
      <p:pic>
        <p:nvPicPr>
          <p:cNvPr id="9" name="그림 8"/>
          <p:cNvPicPr/>
          <p:nvPr/>
        </p:nvPicPr>
        <p:blipFill rotWithShape="1">
          <a:blip r:embed="rId2"/>
          <a:srcRect t="14288" r="64886" b="29037"/>
          <a:stretch/>
        </p:blipFill>
        <p:spPr bwMode="auto">
          <a:xfrm>
            <a:off x="2555776" y="2360859"/>
            <a:ext cx="4493489" cy="43651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2555776" y="6011488"/>
            <a:ext cx="4032448" cy="229350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2819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b="1" dirty="0"/>
              <a:t>프로그램 작성시 발생하는 에러들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sz="2400" b="1" dirty="0"/>
              <a:t>프로그램이 </a:t>
            </a:r>
            <a:r>
              <a:rPr lang="ko-KR" altLang="ko-KR" sz="2400" b="1" dirty="0" err="1" smtClean="0"/>
              <a:t>빌드</a:t>
            </a:r>
            <a:r>
              <a:rPr lang="en-US" altLang="ko-KR" sz="2400" b="1" dirty="0" smtClean="0"/>
              <a:t> </a:t>
            </a:r>
            <a:r>
              <a:rPr lang="ko-KR" altLang="ko-KR" sz="2400" b="1" dirty="0" smtClean="0"/>
              <a:t>되는 </a:t>
            </a:r>
            <a:r>
              <a:rPr lang="ko-KR" altLang="ko-KR" sz="2400" b="1" dirty="0"/>
              <a:t>과정</a:t>
            </a:r>
            <a:endParaRPr lang="ko-KR" altLang="ko-KR" b="1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2535" y="2132856"/>
            <a:ext cx="6638925" cy="365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73522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b="1" dirty="0"/>
              <a:t>프로그램 작성시 발생하는 에러들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sz="2400" b="1" dirty="0"/>
              <a:t>컴파일 </a:t>
            </a:r>
            <a:r>
              <a:rPr lang="ko-KR" altLang="ko-KR" sz="2400" b="1" dirty="0" smtClean="0"/>
              <a:t>에러</a:t>
            </a:r>
            <a:endParaRPr lang="en-US" altLang="ko-KR" sz="2400" b="1" dirty="0" smtClean="0"/>
          </a:p>
          <a:p>
            <a:pPr lvl="1"/>
            <a:r>
              <a:rPr lang="ko-KR" altLang="en-US" sz="2000" dirty="0" smtClean="0"/>
              <a:t>컴파일 중에 발생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쉽게 수정 가능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대부분의 구문 에러들이 여기에 포함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054178"/>
              </p:ext>
            </p:extLst>
          </p:nvPr>
        </p:nvGraphicFramePr>
        <p:xfrm>
          <a:off x="179512" y="2780928"/>
          <a:ext cx="8784976" cy="24695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59526"/>
                <a:gridCol w="8225450"/>
              </a:tblGrid>
              <a:tr h="288032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effectLst/>
                        </a:rPr>
                        <a:t>예제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Void main(void)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80680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effectLst/>
                        </a:rPr>
                        <a:t>사유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void </a:t>
                      </a:r>
                      <a:r>
                        <a:rPr lang="ko-KR" sz="1600" kern="100" dirty="0">
                          <a:effectLst/>
                        </a:rPr>
                        <a:t>형의 선언이 대문자로 </a:t>
                      </a:r>
                      <a:r>
                        <a:rPr lang="ko-KR" sz="1600" kern="100" dirty="0" smtClean="0">
                          <a:effectLst/>
                        </a:rPr>
                        <a:t>선언</a:t>
                      </a:r>
                      <a:r>
                        <a:rPr lang="ko-KR" altLang="en-US" sz="1600" kern="100" dirty="0" smtClean="0">
                          <a:effectLst/>
                        </a:rPr>
                        <a:t>됨</a:t>
                      </a:r>
                      <a:endParaRPr lang="en-US" altLang="ko-KR" sz="1600" kern="100" dirty="0" smtClean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effectLst/>
                        </a:rPr>
                        <a:t>C/C</a:t>
                      </a:r>
                      <a:r>
                        <a:rPr lang="en-US" sz="1600" kern="100" dirty="0">
                          <a:effectLst/>
                        </a:rPr>
                        <a:t>++</a:t>
                      </a:r>
                      <a:r>
                        <a:rPr lang="ko-KR" sz="1600" kern="100" dirty="0">
                          <a:effectLst/>
                        </a:rPr>
                        <a:t>컴파일러는 대</a:t>
                      </a:r>
                      <a:r>
                        <a:rPr lang="en-US" sz="1600" kern="100" dirty="0">
                          <a:effectLst/>
                        </a:rPr>
                        <a:t>/</a:t>
                      </a:r>
                      <a:r>
                        <a:rPr lang="ko-KR" sz="1600" kern="100" dirty="0">
                          <a:effectLst/>
                        </a:rPr>
                        <a:t>소문자를 구분하므로 다음과 같은 에러를 </a:t>
                      </a:r>
                      <a:r>
                        <a:rPr lang="ko-KR" altLang="en-US" sz="1600" kern="100" dirty="0" smtClean="0">
                          <a:effectLst/>
                        </a:rPr>
                        <a:t>표시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60079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100" dirty="0" smtClean="0">
                          <a:effectLst/>
                        </a:rPr>
                        <a:t>에러</a:t>
                      </a:r>
                      <a:endParaRPr lang="en-US" altLang="ko-KR" sz="1600" kern="100" dirty="0" smtClean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100" dirty="0" smtClean="0">
                          <a:effectLst/>
                        </a:rPr>
                        <a:t>출력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1&gt;d:\visual studio 2010\projects\</a:t>
                      </a:r>
                      <a:r>
                        <a:rPr lang="en-US" sz="1600" kern="100" dirty="0" err="1">
                          <a:effectLst/>
                        </a:rPr>
                        <a:t>intoperators</a:t>
                      </a:r>
                      <a:r>
                        <a:rPr lang="en-US" sz="1600" kern="100" dirty="0">
                          <a:effectLst/>
                        </a:rPr>
                        <a:t>\</a:t>
                      </a:r>
                      <a:r>
                        <a:rPr lang="en-US" sz="1600" kern="100" dirty="0" err="1">
                          <a:effectLst/>
                        </a:rPr>
                        <a:t>intoperators</a:t>
                      </a:r>
                      <a:r>
                        <a:rPr lang="en-US" sz="1600" kern="100" dirty="0">
                          <a:effectLst/>
                        </a:rPr>
                        <a:t>\</a:t>
                      </a:r>
                      <a:r>
                        <a:rPr lang="en-US" sz="1600" kern="100" dirty="0" err="1">
                          <a:effectLst/>
                        </a:rPr>
                        <a:t>intoperators.c</a:t>
                      </a:r>
                      <a:r>
                        <a:rPr lang="en-US" sz="1600" kern="100" dirty="0">
                          <a:effectLst/>
                        </a:rPr>
                        <a:t>(13) : error C2061: </a:t>
                      </a:r>
                      <a:r>
                        <a:rPr lang="ko-KR" sz="1600" kern="100" dirty="0">
                          <a:effectLst/>
                        </a:rPr>
                        <a:t>구문 오류</a:t>
                      </a:r>
                      <a:r>
                        <a:rPr lang="en-US" sz="1600" kern="100" dirty="0">
                          <a:effectLst/>
                        </a:rPr>
                        <a:t> : </a:t>
                      </a:r>
                      <a:r>
                        <a:rPr lang="ko-KR" sz="1600" kern="100" dirty="0" err="1">
                          <a:effectLst/>
                        </a:rPr>
                        <a:t>식별자</a:t>
                      </a:r>
                      <a:r>
                        <a:rPr lang="en-US" sz="1600" kern="100" dirty="0">
                          <a:effectLst/>
                        </a:rPr>
                        <a:t> 'main'</a:t>
                      </a:r>
                      <a:endParaRPr lang="ko-KR" sz="16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1&gt;d:\visual studio 2010\projects\</a:t>
                      </a:r>
                      <a:r>
                        <a:rPr lang="en-US" sz="1600" kern="100" dirty="0" err="1">
                          <a:effectLst/>
                        </a:rPr>
                        <a:t>intoperators</a:t>
                      </a:r>
                      <a:r>
                        <a:rPr lang="en-US" sz="1600" kern="100" dirty="0">
                          <a:effectLst/>
                        </a:rPr>
                        <a:t>\</a:t>
                      </a:r>
                      <a:r>
                        <a:rPr lang="en-US" sz="1600" kern="100" dirty="0" err="1">
                          <a:effectLst/>
                        </a:rPr>
                        <a:t>intoperators</a:t>
                      </a:r>
                      <a:r>
                        <a:rPr lang="en-US" sz="1600" kern="100" dirty="0">
                          <a:effectLst/>
                        </a:rPr>
                        <a:t>\</a:t>
                      </a:r>
                      <a:r>
                        <a:rPr lang="en-US" sz="1600" kern="100" dirty="0" err="1">
                          <a:effectLst/>
                        </a:rPr>
                        <a:t>intoperators.c</a:t>
                      </a:r>
                      <a:r>
                        <a:rPr lang="en-US" sz="1600" kern="100" dirty="0">
                          <a:effectLst/>
                        </a:rPr>
                        <a:t>(13) : error C2059: </a:t>
                      </a:r>
                      <a:r>
                        <a:rPr lang="ko-KR" sz="1600" kern="100" dirty="0">
                          <a:effectLst/>
                        </a:rPr>
                        <a:t>구문 오류</a:t>
                      </a:r>
                      <a:r>
                        <a:rPr lang="en-US" sz="1600" kern="100" dirty="0">
                          <a:effectLst/>
                        </a:rPr>
                        <a:t> : ';'</a:t>
                      </a:r>
                      <a:endParaRPr lang="ko-KR" sz="16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1&gt;d:\visual studio 2010\projects\</a:t>
                      </a:r>
                      <a:r>
                        <a:rPr lang="en-US" sz="1600" kern="100" dirty="0" err="1">
                          <a:effectLst/>
                        </a:rPr>
                        <a:t>intoperators</a:t>
                      </a:r>
                      <a:r>
                        <a:rPr lang="en-US" sz="1600" kern="100" dirty="0">
                          <a:effectLst/>
                        </a:rPr>
                        <a:t>\</a:t>
                      </a:r>
                      <a:r>
                        <a:rPr lang="en-US" sz="1600" kern="100" dirty="0" err="1">
                          <a:effectLst/>
                        </a:rPr>
                        <a:t>intoperators</a:t>
                      </a:r>
                      <a:r>
                        <a:rPr lang="en-US" sz="1600" kern="100" dirty="0">
                          <a:effectLst/>
                        </a:rPr>
                        <a:t>\</a:t>
                      </a:r>
                      <a:r>
                        <a:rPr lang="en-US" sz="1600" kern="100" dirty="0" err="1">
                          <a:effectLst/>
                        </a:rPr>
                        <a:t>intoperators.c</a:t>
                      </a:r>
                      <a:r>
                        <a:rPr lang="en-US" sz="1600" kern="100" dirty="0">
                          <a:effectLst/>
                        </a:rPr>
                        <a:t>(13) : error C2059: </a:t>
                      </a:r>
                      <a:r>
                        <a:rPr lang="ko-KR" sz="1600" kern="100" dirty="0">
                          <a:effectLst/>
                        </a:rPr>
                        <a:t>구문 오류</a:t>
                      </a:r>
                      <a:r>
                        <a:rPr lang="en-US" sz="1600" kern="100" dirty="0">
                          <a:effectLst/>
                        </a:rPr>
                        <a:t> : '</a:t>
                      </a:r>
                      <a:r>
                        <a:rPr lang="ko-KR" sz="1600" kern="100" dirty="0">
                          <a:effectLst/>
                        </a:rPr>
                        <a:t>형식</a:t>
                      </a:r>
                      <a:r>
                        <a:rPr lang="en-US" sz="1600" kern="100" dirty="0">
                          <a:effectLst/>
                        </a:rPr>
                        <a:t>'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140127"/>
              </p:ext>
            </p:extLst>
          </p:nvPr>
        </p:nvGraphicFramePr>
        <p:xfrm>
          <a:off x="179512" y="5345833"/>
          <a:ext cx="8784976" cy="15121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59526"/>
                <a:gridCol w="8225450"/>
              </a:tblGrid>
              <a:tr h="30243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effectLst/>
                        </a:rPr>
                        <a:t>예제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a + b = sum;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04867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effectLst/>
                        </a:rPr>
                        <a:t>사유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C/C++</a:t>
                      </a:r>
                      <a:r>
                        <a:rPr lang="ko-KR" sz="1600" kern="100" dirty="0">
                          <a:effectLst/>
                        </a:rPr>
                        <a:t>언어에서</a:t>
                      </a:r>
                      <a:r>
                        <a:rPr lang="en-US" sz="1600" kern="100" dirty="0">
                          <a:effectLst/>
                        </a:rPr>
                        <a:t> = </a:t>
                      </a:r>
                      <a:r>
                        <a:rPr lang="ko-KR" sz="1600" kern="100" dirty="0">
                          <a:effectLst/>
                        </a:rPr>
                        <a:t>연산자는 우측의 값을 좌측에 대입합니다</a:t>
                      </a:r>
                      <a:r>
                        <a:rPr lang="en-US" sz="1600" kern="100" dirty="0">
                          <a:effectLst/>
                        </a:rPr>
                        <a:t>. </a:t>
                      </a:r>
                      <a:r>
                        <a:rPr lang="ko-KR" sz="1600" kern="100" dirty="0">
                          <a:effectLst/>
                        </a:rPr>
                        <a:t>따라서 이와 같은 경우 대입 할 수 없습니다</a:t>
                      </a:r>
                      <a:r>
                        <a:rPr lang="en-US" sz="1600" kern="100" dirty="0">
                          <a:effectLst/>
                        </a:rPr>
                        <a:t>. </a:t>
                      </a:r>
                      <a:r>
                        <a:rPr lang="ko-KR" sz="1600" kern="100" dirty="0">
                          <a:effectLst/>
                        </a:rPr>
                        <a:t>에러 메시지는 다음과 같습니다</a:t>
                      </a:r>
                      <a:r>
                        <a:rPr lang="en-US" sz="1600" kern="100" dirty="0">
                          <a:effectLst/>
                        </a:rPr>
                        <a:t>.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04867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100" dirty="0" smtClean="0">
                          <a:effectLst/>
                        </a:rPr>
                        <a:t>에러</a:t>
                      </a:r>
                      <a:endParaRPr lang="en-US" altLang="ko-KR" sz="1600" kern="100" dirty="0" smtClean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100" dirty="0" smtClean="0">
                          <a:effectLst/>
                        </a:rPr>
                        <a:t>출력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1&gt;d:\visual studio 2010\projects\</a:t>
                      </a:r>
                      <a:r>
                        <a:rPr lang="en-US" sz="1600" kern="100" dirty="0" err="1">
                          <a:effectLst/>
                        </a:rPr>
                        <a:t>intoperators</a:t>
                      </a:r>
                      <a:r>
                        <a:rPr lang="en-US" sz="1600" kern="100" dirty="0">
                          <a:effectLst/>
                        </a:rPr>
                        <a:t>\</a:t>
                      </a:r>
                      <a:r>
                        <a:rPr lang="en-US" sz="1600" kern="100" dirty="0" err="1">
                          <a:effectLst/>
                        </a:rPr>
                        <a:t>intoperators</a:t>
                      </a:r>
                      <a:r>
                        <a:rPr lang="en-US" sz="1600" kern="100" dirty="0">
                          <a:effectLst/>
                        </a:rPr>
                        <a:t>\</a:t>
                      </a:r>
                      <a:r>
                        <a:rPr lang="en-US" sz="1600" kern="100" dirty="0" err="1">
                          <a:effectLst/>
                        </a:rPr>
                        <a:t>intoperators.c</a:t>
                      </a:r>
                      <a:r>
                        <a:rPr lang="en-US" sz="1600" kern="100" dirty="0">
                          <a:effectLst/>
                        </a:rPr>
                        <a:t>(29) : error C2106: '=' : </a:t>
                      </a:r>
                      <a:r>
                        <a:rPr lang="ko-KR" sz="1600" kern="100" dirty="0">
                          <a:effectLst/>
                        </a:rPr>
                        <a:t>왼쪽 </a:t>
                      </a:r>
                      <a:r>
                        <a:rPr lang="ko-KR" sz="1600" kern="100" dirty="0" err="1">
                          <a:effectLst/>
                        </a:rPr>
                        <a:t>피연산자는</a:t>
                      </a:r>
                      <a:r>
                        <a:rPr lang="en-US" sz="1600" kern="100" dirty="0">
                          <a:effectLst/>
                        </a:rPr>
                        <a:t> l-value</a:t>
                      </a:r>
                      <a:r>
                        <a:rPr lang="ko-KR" sz="1600" kern="100" dirty="0">
                          <a:effectLst/>
                        </a:rPr>
                        <a:t>이어야 합니다</a:t>
                      </a:r>
                      <a:r>
                        <a:rPr lang="en-US" sz="1600" kern="100" dirty="0">
                          <a:effectLst/>
                        </a:rPr>
                        <a:t>.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1103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b="1" dirty="0"/>
              <a:t>프로그램 작성시 발생하는 에러들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b="1" dirty="0" smtClean="0"/>
              <a:t>링크</a:t>
            </a:r>
            <a:r>
              <a:rPr lang="ko-KR" altLang="ko-KR" sz="2400" b="1" dirty="0" smtClean="0"/>
              <a:t> 에러</a:t>
            </a:r>
            <a:endParaRPr lang="en-US" altLang="ko-KR" sz="2400" b="1" dirty="0" smtClean="0"/>
          </a:p>
          <a:p>
            <a:pPr lvl="1"/>
            <a:r>
              <a:rPr lang="ko-KR" altLang="ko-KR" sz="2000" dirty="0"/>
              <a:t>문법 상 에러는 없으나 실제 그 부분을 찾지 못하는 모든 경우에 </a:t>
            </a:r>
            <a:r>
              <a:rPr lang="ko-KR" altLang="ko-KR" sz="2000" dirty="0" smtClean="0"/>
              <a:t>발생</a:t>
            </a:r>
            <a:endParaRPr lang="ko-KR" altLang="ko-KR" sz="2000" dirty="0"/>
          </a:p>
          <a:p>
            <a:pPr lvl="1"/>
            <a:r>
              <a:rPr lang="ko-KR" altLang="ko-KR" sz="2000" dirty="0"/>
              <a:t>정의되지 않은 함수나 </a:t>
            </a:r>
            <a:r>
              <a:rPr lang="ko-KR" altLang="ko-KR" sz="2000" dirty="0" smtClean="0"/>
              <a:t>구조체 </a:t>
            </a:r>
            <a:r>
              <a:rPr lang="ko-KR" altLang="ko-KR" sz="2000" dirty="0"/>
              <a:t>등을 사용 할 때 주로 </a:t>
            </a:r>
            <a:r>
              <a:rPr lang="ko-KR" altLang="ko-KR" sz="2000" dirty="0" smtClean="0"/>
              <a:t>발생</a:t>
            </a:r>
            <a:endParaRPr lang="ko-KR" altLang="ko-KR" sz="200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089237"/>
              </p:ext>
            </p:extLst>
          </p:nvPr>
        </p:nvGraphicFramePr>
        <p:xfrm>
          <a:off x="0" y="3284984"/>
          <a:ext cx="9144000" cy="2880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82393"/>
                <a:gridCol w="8561607"/>
              </a:tblGrid>
              <a:tr h="322906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effectLst/>
                        </a:rPr>
                        <a:t>예제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print("%d %d %d %d %d\n", sum, diff, </a:t>
                      </a:r>
                      <a:r>
                        <a:rPr lang="en-US" sz="1600" kern="100" dirty="0" err="1">
                          <a:effectLst/>
                        </a:rPr>
                        <a:t>mul</a:t>
                      </a:r>
                      <a:r>
                        <a:rPr lang="en-US" sz="1600" kern="100" dirty="0">
                          <a:effectLst/>
                        </a:rPr>
                        <a:t>, div, mod);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6831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effectLst/>
                        </a:rPr>
                        <a:t>사유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effectLst/>
                        </a:rPr>
                        <a:t>printf</a:t>
                      </a:r>
                      <a:r>
                        <a:rPr lang="ko-KR" sz="1600" kern="100" dirty="0">
                          <a:effectLst/>
                        </a:rPr>
                        <a:t>함수에서</a:t>
                      </a:r>
                      <a:r>
                        <a:rPr lang="en-US" sz="1600" kern="100" dirty="0">
                          <a:effectLst/>
                        </a:rPr>
                        <a:t> f</a:t>
                      </a:r>
                      <a:r>
                        <a:rPr lang="ko-KR" sz="1600" kern="100" dirty="0">
                          <a:effectLst/>
                        </a:rPr>
                        <a:t>를 안 쓴 경우입니다</a:t>
                      </a:r>
                      <a:r>
                        <a:rPr lang="en-US" sz="1600" kern="100" dirty="0">
                          <a:effectLst/>
                        </a:rPr>
                        <a:t>. </a:t>
                      </a:r>
                      <a:r>
                        <a:rPr lang="ko-KR" sz="1600" kern="100" dirty="0">
                          <a:effectLst/>
                        </a:rPr>
                        <a:t>정의되지 않았다는 경고가 나오지만</a:t>
                      </a:r>
                      <a:r>
                        <a:rPr lang="en-US" sz="1600" kern="100" dirty="0">
                          <a:effectLst/>
                        </a:rPr>
                        <a:t>, </a:t>
                      </a:r>
                      <a:r>
                        <a:rPr lang="ko-KR" sz="1600" kern="100" dirty="0">
                          <a:effectLst/>
                        </a:rPr>
                        <a:t>컴파일은 수행됩니다</a:t>
                      </a:r>
                      <a:r>
                        <a:rPr lang="en-US" sz="1600" kern="100" dirty="0">
                          <a:effectLst/>
                        </a:rPr>
                        <a:t>. </a:t>
                      </a:r>
                      <a:r>
                        <a:rPr lang="ko-KR" sz="1600" kern="100" dirty="0">
                          <a:effectLst/>
                        </a:rPr>
                        <a:t>에러 메시지는 다음과 같습니다</a:t>
                      </a:r>
                      <a:r>
                        <a:rPr lang="en-US" sz="1600" kern="100" dirty="0">
                          <a:effectLst/>
                        </a:rPr>
                        <a:t>.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989100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100">
                          <a:effectLst/>
                        </a:rPr>
                        <a:t>에러출력</a:t>
                      </a:r>
                      <a:endParaRPr lang="ko-KR" sz="1600" kern="10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1&gt;d:\visual studio 2010\projects\</a:t>
                      </a:r>
                      <a:r>
                        <a:rPr lang="en-US" sz="1600" kern="100" dirty="0" err="1">
                          <a:effectLst/>
                        </a:rPr>
                        <a:t>intoperators</a:t>
                      </a:r>
                      <a:r>
                        <a:rPr lang="en-US" sz="1600" kern="100" dirty="0">
                          <a:effectLst/>
                        </a:rPr>
                        <a:t>\</a:t>
                      </a:r>
                      <a:r>
                        <a:rPr lang="en-US" sz="1600" kern="100" dirty="0" err="1">
                          <a:effectLst/>
                        </a:rPr>
                        <a:t>intoperators</a:t>
                      </a:r>
                      <a:r>
                        <a:rPr lang="en-US" sz="1600" kern="100" dirty="0">
                          <a:effectLst/>
                        </a:rPr>
                        <a:t>\</a:t>
                      </a:r>
                      <a:r>
                        <a:rPr lang="en-US" sz="1600" kern="100" dirty="0" err="1">
                          <a:effectLst/>
                        </a:rPr>
                        <a:t>intoperators.c</a:t>
                      </a:r>
                      <a:r>
                        <a:rPr lang="en-US" sz="1600" kern="100" dirty="0">
                          <a:effectLst/>
                        </a:rPr>
                        <a:t>(35) : warning C4013: 'print'</a:t>
                      </a:r>
                      <a:r>
                        <a:rPr lang="ko-KR" sz="1600" kern="100" dirty="0">
                          <a:effectLst/>
                        </a:rPr>
                        <a:t>이</a:t>
                      </a:r>
                      <a:r>
                        <a:rPr lang="en-US" sz="1600" kern="100" dirty="0">
                          <a:effectLst/>
                        </a:rPr>
                        <a:t>(</a:t>
                      </a:r>
                      <a:r>
                        <a:rPr lang="ko-KR" sz="1600" kern="100" dirty="0">
                          <a:effectLst/>
                        </a:rPr>
                        <a:t>가</a:t>
                      </a:r>
                      <a:r>
                        <a:rPr lang="en-US" sz="1600" kern="100" dirty="0">
                          <a:effectLst/>
                        </a:rPr>
                        <a:t>) </a:t>
                      </a:r>
                      <a:r>
                        <a:rPr lang="ko-KR" sz="1600" kern="100" dirty="0">
                          <a:effectLst/>
                        </a:rPr>
                        <a:t>정의되지 않았습니다</a:t>
                      </a:r>
                      <a:r>
                        <a:rPr lang="en-US" sz="1600" kern="100" dirty="0">
                          <a:effectLst/>
                        </a:rPr>
                        <a:t>. extern</a:t>
                      </a:r>
                      <a:r>
                        <a:rPr lang="ko-KR" sz="1600" kern="100" dirty="0">
                          <a:effectLst/>
                        </a:rPr>
                        <a:t>은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r>
                        <a:rPr lang="en-US" sz="1600" kern="100" dirty="0" err="1">
                          <a:effectLst/>
                        </a:rPr>
                        <a:t>int</a:t>
                      </a:r>
                      <a:r>
                        <a:rPr lang="ko-KR" sz="1600" kern="100" dirty="0">
                          <a:effectLst/>
                        </a:rPr>
                        <a:t>형을 반환하는 것으로 간주합니다</a:t>
                      </a:r>
                      <a:r>
                        <a:rPr lang="en-US" sz="1600" kern="100" dirty="0">
                          <a:effectLst/>
                        </a:rPr>
                        <a:t>.</a:t>
                      </a:r>
                      <a:endParaRPr lang="ko-KR" sz="16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1&gt;</a:t>
                      </a:r>
                      <a:r>
                        <a:rPr lang="en-US" sz="1600" kern="100" dirty="0" err="1">
                          <a:effectLst/>
                        </a:rPr>
                        <a:t>ManifestResourceCompile</a:t>
                      </a:r>
                      <a:r>
                        <a:rPr lang="en-US" sz="1600" kern="100" dirty="0">
                          <a:effectLst/>
                        </a:rPr>
                        <a:t>:</a:t>
                      </a:r>
                      <a:endParaRPr lang="ko-KR" sz="16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1&gt;  </a:t>
                      </a:r>
                      <a:r>
                        <a:rPr lang="ko-KR" sz="1600" kern="100" dirty="0">
                          <a:effectLst/>
                        </a:rPr>
                        <a:t>모든 출력이 최신 상태입니다</a:t>
                      </a:r>
                      <a:r>
                        <a:rPr lang="en-US" sz="1600" kern="100" dirty="0">
                          <a:effectLst/>
                        </a:rPr>
                        <a:t>..</a:t>
                      </a:r>
                      <a:endParaRPr lang="ko-KR" sz="16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1&gt;IntOperators.obj : error LNK2019: _print </a:t>
                      </a:r>
                      <a:r>
                        <a:rPr lang="ko-KR" sz="1600" kern="100" dirty="0">
                          <a:effectLst/>
                        </a:rPr>
                        <a:t>외부 기호를 확인할 수 없습니다</a:t>
                      </a:r>
                      <a:r>
                        <a:rPr lang="en-US" sz="1600" kern="100" dirty="0">
                          <a:effectLst/>
                        </a:rPr>
                        <a:t>.</a:t>
                      </a:r>
                      <a:endParaRPr lang="ko-KR" sz="16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1&gt;d:\Visual Studio 2010\Projects\</a:t>
                      </a:r>
                      <a:r>
                        <a:rPr lang="en-US" sz="1600" kern="100" dirty="0" err="1">
                          <a:effectLst/>
                        </a:rPr>
                        <a:t>IntOperators</a:t>
                      </a:r>
                      <a:r>
                        <a:rPr lang="en-US" sz="1600" kern="100" dirty="0">
                          <a:effectLst/>
                        </a:rPr>
                        <a:t>\Debug\IntOperators.exe : fatal error LNK1120: 1</a:t>
                      </a:r>
                      <a:r>
                        <a:rPr lang="ko-KR" sz="1600" kern="100" dirty="0">
                          <a:effectLst/>
                        </a:rPr>
                        <a:t>개의 확인할 수 없는 외부 참조입니다</a:t>
                      </a:r>
                      <a:r>
                        <a:rPr lang="en-US" sz="1600" kern="100" dirty="0">
                          <a:effectLst/>
                        </a:rPr>
                        <a:t>.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02830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b="1" dirty="0"/>
              <a:t>프로그램 작성시 발생하는 에러들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b="1" dirty="0" smtClean="0"/>
              <a:t>런타임</a:t>
            </a:r>
            <a:r>
              <a:rPr lang="ko-KR" altLang="ko-KR" sz="2400" b="1" dirty="0" smtClean="0"/>
              <a:t> 에러</a:t>
            </a:r>
            <a:endParaRPr lang="en-US" altLang="ko-KR" sz="2400" b="1" dirty="0"/>
          </a:p>
          <a:p>
            <a:pPr lvl="1"/>
            <a:r>
              <a:rPr lang="ko-KR" altLang="ko-KR" sz="2000" dirty="0"/>
              <a:t>컴파일 시에는 에러가 없으나</a:t>
            </a:r>
            <a:r>
              <a:rPr lang="en-US" altLang="ko-KR" sz="2000" dirty="0"/>
              <a:t>, </a:t>
            </a:r>
            <a:r>
              <a:rPr lang="ko-KR" altLang="ko-KR" sz="2000" dirty="0" smtClean="0"/>
              <a:t>프로그램 </a:t>
            </a:r>
            <a:r>
              <a:rPr lang="ko-KR" altLang="ko-KR" sz="2000" dirty="0"/>
              <a:t>실행 중 발생한 오류</a:t>
            </a:r>
            <a:endParaRPr lang="en-US" altLang="ko-KR" sz="2000" b="1" dirty="0" smtClean="0"/>
          </a:p>
        </p:txBody>
      </p:sp>
      <p:pic>
        <p:nvPicPr>
          <p:cNvPr id="5" name="그림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2410728"/>
            <a:ext cx="2440305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2420888"/>
            <a:ext cx="2562225" cy="118999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766646"/>
              </p:ext>
            </p:extLst>
          </p:nvPr>
        </p:nvGraphicFramePr>
        <p:xfrm>
          <a:off x="593" y="3717033"/>
          <a:ext cx="9133666" cy="6892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81735"/>
                <a:gridCol w="8551931"/>
              </a:tblGrid>
              <a:tr h="36003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effectLst/>
                        </a:rPr>
                        <a:t>예제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mod = a % 0;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2917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effectLst/>
                        </a:rPr>
                        <a:t>사유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</a:t>
                      </a:r>
                      <a:r>
                        <a:rPr lang="ko-KR" sz="1600" kern="100" dirty="0">
                          <a:effectLst/>
                        </a:rPr>
                        <a:t>으로 나눈 나머지 값을 구하려고 합니다</a:t>
                      </a:r>
                      <a:r>
                        <a:rPr lang="en-US" sz="1600" kern="100" dirty="0">
                          <a:effectLst/>
                        </a:rPr>
                        <a:t>. 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852004"/>
              </p:ext>
            </p:extLst>
          </p:nvPr>
        </p:nvGraphicFramePr>
        <p:xfrm>
          <a:off x="12008" y="4581128"/>
          <a:ext cx="9110836" cy="1080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76689"/>
                <a:gridCol w="8534147"/>
              </a:tblGrid>
              <a:tr h="27003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effectLst/>
                        </a:rPr>
                        <a:t>예제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char text[10] = “hello world!”;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81009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>
                          <a:effectLst/>
                        </a:rPr>
                        <a:t>사유</a:t>
                      </a:r>
                      <a:endParaRPr lang="ko-KR" sz="1600" kern="10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effectLst/>
                        </a:rPr>
                        <a:t>이 경우 배열의 크기는</a:t>
                      </a:r>
                      <a:r>
                        <a:rPr lang="en-US" sz="1600" kern="100" dirty="0">
                          <a:effectLst/>
                        </a:rPr>
                        <a:t> 10</a:t>
                      </a:r>
                      <a:r>
                        <a:rPr lang="ko-KR" sz="1600" kern="100" dirty="0">
                          <a:effectLst/>
                        </a:rPr>
                        <a:t>개지만</a:t>
                      </a:r>
                      <a:r>
                        <a:rPr lang="en-US" sz="1600" kern="100" dirty="0">
                          <a:effectLst/>
                        </a:rPr>
                        <a:t>, 12 </a:t>
                      </a:r>
                      <a:r>
                        <a:rPr lang="ko-KR" sz="1600" kern="100" dirty="0">
                          <a:effectLst/>
                        </a:rPr>
                        <a:t>자를 넣으려고 </a:t>
                      </a:r>
                      <a:r>
                        <a:rPr lang="ko-KR" altLang="en-US" sz="1600" kern="100" dirty="0" smtClean="0">
                          <a:effectLst/>
                        </a:rPr>
                        <a:t>하는 경우</a:t>
                      </a:r>
                      <a:r>
                        <a:rPr lang="en-US" sz="1600" kern="100" dirty="0" smtClean="0">
                          <a:effectLst/>
                        </a:rPr>
                        <a:t> </a:t>
                      </a:r>
                    </a:p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 smtClean="0">
                          <a:effectLst/>
                        </a:rPr>
                        <a:t>뒤의 </a:t>
                      </a:r>
                      <a:r>
                        <a:rPr lang="ko-KR" sz="1600" kern="100" dirty="0">
                          <a:effectLst/>
                        </a:rPr>
                        <a:t>두 글자</a:t>
                      </a:r>
                      <a:r>
                        <a:rPr lang="en-US" sz="1600" kern="100" dirty="0">
                          <a:effectLst/>
                        </a:rPr>
                        <a:t> d</a:t>
                      </a:r>
                      <a:r>
                        <a:rPr lang="ko-KR" sz="1600" kern="100" dirty="0">
                          <a:effectLst/>
                        </a:rPr>
                        <a:t>와</a:t>
                      </a:r>
                      <a:r>
                        <a:rPr lang="en-US" sz="1600" kern="100" dirty="0">
                          <a:effectLst/>
                        </a:rPr>
                        <a:t> !</a:t>
                      </a:r>
                      <a:r>
                        <a:rPr lang="ko-KR" sz="1600" kern="100" dirty="0">
                          <a:effectLst/>
                        </a:rPr>
                        <a:t>는 출력할 수 </a:t>
                      </a:r>
                      <a:r>
                        <a:rPr lang="ko-KR" sz="1600" kern="100" dirty="0" smtClean="0">
                          <a:effectLst/>
                        </a:rPr>
                        <a:t>없</a:t>
                      </a:r>
                      <a:r>
                        <a:rPr lang="ko-KR" altLang="en-US" sz="1600" kern="100" dirty="0" smtClean="0">
                          <a:effectLst/>
                        </a:rPr>
                        <a:t>음</a:t>
                      </a:r>
                      <a:endParaRPr lang="en-US" altLang="ko-KR" sz="16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 smtClean="0">
                          <a:effectLst/>
                        </a:rPr>
                        <a:t>배열의 </a:t>
                      </a:r>
                      <a:r>
                        <a:rPr lang="ko-KR" sz="1600" kern="100" dirty="0">
                          <a:effectLst/>
                        </a:rPr>
                        <a:t>크기에 맞지 않는 데이터를 넣으려 할 경우</a:t>
                      </a:r>
                      <a:r>
                        <a:rPr lang="en-US" sz="1600" kern="100" dirty="0">
                          <a:effectLst/>
                        </a:rPr>
                        <a:t>, </a:t>
                      </a:r>
                      <a:r>
                        <a:rPr lang="ko-KR" sz="1600" kern="100" dirty="0">
                          <a:effectLst/>
                        </a:rPr>
                        <a:t>경우에 따라 심각한 에러를 </a:t>
                      </a:r>
                      <a:r>
                        <a:rPr lang="ko-KR" sz="1600" kern="100" dirty="0" smtClean="0">
                          <a:effectLst/>
                        </a:rPr>
                        <a:t>초래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675719"/>
              </p:ext>
            </p:extLst>
          </p:nvPr>
        </p:nvGraphicFramePr>
        <p:xfrm>
          <a:off x="-1709" y="5805264"/>
          <a:ext cx="9138270" cy="6480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72543"/>
                <a:gridCol w="8565727"/>
              </a:tblGrid>
              <a:tr h="324036"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effectLst/>
                        </a:rPr>
                        <a:t>예제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effectLst/>
                        </a:rPr>
                        <a:t>printf</a:t>
                      </a:r>
                      <a:r>
                        <a:rPr lang="en-US" sz="1600" kern="100" dirty="0">
                          <a:effectLst/>
                        </a:rPr>
                        <a:t>( "%c\n" , text[10] );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24036"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600" kern="100">
                          <a:effectLst/>
                        </a:rPr>
                        <a:t>사유</a:t>
                      </a:r>
                      <a:endParaRPr lang="ko-KR" sz="1600" kern="10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effectLst/>
                        </a:rPr>
                        <a:t>위에 배열의 크기를</a:t>
                      </a:r>
                      <a:r>
                        <a:rPr lang="en-US" sz="1600" kern="100" dirty="0">
                          <a:effectLst/>
                        </a:rPr>
                        <a:t> 10</a:t>
                      </a:r>
                      <a:r>
                        <a:rPr lang="ko-KR" sz="1600" kern="100" dirty="0">
                          <a:effectLst/>
                        </a:rPr>
                        <a:t>개로 선언하였지만</a:t>
                      </a:r>
                      <a:r>
                        <a:rPr lang="en-US" sz="1600" kern="100" dirty="0">
                          <a:effectLst/>
                        </a:rPr>
                        <a:t>, </a:t>
                      </a:r>
                      <a:r>
                        <a:rPr lang="ko-KR" sz="1600" kern="100" dirty="0">
                          <a:effectLst/>
                        </a:rPr>
                        <a:t>그 인덱스를 넘어서 값을 가져오려고 하는 </a:t>
                      </a:r>
                      <a:r>
                        <a:rPr lang="ko-KR" sz="1600" kern="100" dirty="0" smtClean="0">
                          <a:effectLst/>
                        </a:rPr>
                        <a:t>경우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04535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b="1" dirty="0"/>
              <a:t>기존에 만든 파일 불러오기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ko-KR" sz="2000" dirty="0"/>
              <a:t>학교에서 실습한 내용을 집에 가져가서 써야 할 </a:t>
            </a:r>
            <a:r>
              <a:rPr lang="ko-KR" altLang="ko-KR" sz="2000" dirty="0" smtClean="0"/>
              <a:t>경우</a:t>
            </a:r>
            <a:r>
              <a:rPr lang="en-US" altLang="ko-KR" sz="2000" dirty="0" smtClean="0"/>
              <a:t> </a:t>
            </a:r>
            <a:r>
              <a:rPr lang="ko-KR" altLang="ko-KR" sz="2000" dirty="0" smtClean="0"/>
              <a:t>혹은 </a:t>
            </a:r>
            <a:r>
              <a:rPr lang="ko-KR" altLang="ko-KR" sz="2000" dirty="0"/>
              <a:t>학교에서 작성한 소스를 집에서 실행시키고 싶은 </a:t>
            </a:r>
            <a:r>
              <a:rPr lang="ko-KR" altLang="ko-KR" sz="2000" dirty="0" smtClean="0"/>
              <a:t>경우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ko-KR" altLang="ko-KR" sz="2000" dirty="0"/>
              <a:t>기존에 만든 파일이나 프로젝트를 불러오기 위해서는 </a:t>
            </a:r>
            <a:r>
              <a:rPr lang="ko-KR" altLang="ko-KR" sz="2000" b="1" dirty="0"/>
              <a:t>솔루션</a:t>
            </a:r>
            <a:r>
              <a:rPr lang="ko-KR" altLang="ko-KR" sz="2000" dirty="0"/>
              <a:t>이 </a:t>
            </a:r>
            <a:r>
              <a:rPr lang="ko-KR" altLang="ko-KR" sz="2000" dirty="0" smtClean="0"/>
              <a:t>필요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ko-KR" altLang="ko-KR" sz="2000" dirty="0"/>
              <a:t>솔루션 폴더를 통째로 가져간 사람은 솔루션 파일</a:t>
            </a:r>
            <a:r>
              <a:rPr lang="en-US" altLang="ko-KR" sz="2000" dirty="0"/>
              <a:t>(.</a:t>
            </a:r>
            <a:r>
              <a:rPr lang="en-US" altLang="ko-KR" sz="2000" dirty="0" err="1"/>
              <a:t>sln</a:t>
            </a:r>
            <a:r>
              <a:rPr lang="en-US" altLang="ko-KR" sz="2000" dirty="0"/>
              <a:t>)</a:t>
            </a:r>
            <a:r>
              <a:rPr lang="ko-KR" altLang="ko-KR" sz="2000" dirty="0"/>
              <a:t>을 두 번 클릭하면 바로 </a:t>
            </a:r>
            <a:r>
              <a:rPr lang="ko-KR" altLang="en-US" sz="2000" dirty="0" smtClean="0"/>
              <a:t>추가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ko-KR" altLang="ko-KR" sz="2000" dirty="0"/>
              <a:t>프로젝트 폴더를 통째로 가져간 사람도 솔루션 파일 없이 프로젝트 파일</a:t>
            </a:r>
            <a:r>
              <a:rPr lang="en-US" altLang="ko-KR" sz="2000" dirty="0"/>
              <a:t>(.</a:t>
            </a:r>
            <a:r>
              <a:rPr lang="en-US" altLang="ko-KR" sz="2000" dirty="0" err="1"/>
              <a:t>vcproj</a:t>
            </a:r>
            <a:r>
              <a:rPr lang="en-US" altLang="ko-KR" sz="2000" dirty="0"/>
              <a:t>)</a:t>
            </a:r>
            <a:r>
              <a:rPr lang="ko-KR" altLang="ko-KR" sz="2000" dirty="0"/>
              <a:t>만으로</a:t>
            </a:r>
            <a:r>
              <a:rPr lang="en-US" altLang="ko-KR" sz="2000" dirty="0"/>
              <a:t> Visual Studio </a:t>
            </a:r>
            <a:r>
              <a:rPr lang="en-US" altLang="ko-KR" sz="2000" dirty="0" smtClean="0"/>
              <a:t>2013 </a:t>
            </a:r>
            <a:r>
              <a:rPr lang="ko-KR" altLang="ko-KR" sz="2000" dirty="0"/>
              <a:t>에서 불러올 수 </a:t>
            </a:r>
            <a:r>
              <a:rPr lang="ko-KR" altLang="ko-KR" sz="2000" dirty="0" smtClean="0"/>
              <a:t>있</a:t>
            </a:r>
            <a:r>
              <a:rPr lang="ko-KR" altLang="en-US" sz="2000" dirty="0" smtClean="0"/>
              <a:t>음</a:t>
            </a:r>
            <a:endParaRPr lang="en-US" altLang="ko-KR" sz="2000" dirty="0" smtClean="0"/>
          </a:p>
          <a:p>
            <a:pPr lvl="1"/>
            <a:r>
              <a:rPr lang="ko-KR" altLang="ko-KR" sz="2000" dirty="0" smtClean="0"/>
              <a:t>임시 </a:t>
            </a:r>
            <a:r>
              <a:rPr lang="ko-KR" altLang="ko-KR" sz="2000" dirty="0"/>
              <a:t>솔루션이 </a:t>
            </a:r>
            <a:r>
              <a:rPr lang="ko-KR" altLang="ko-KR" sz="2000" dirty="0" smtClean="0"/>
              <a:t>생</a:t>
            </a:r>
            <a:r>
              <a:rPr lang="ko-KR" altLang="en-US" sz="2000" dirty="0" smtClean="0"/>
              <a:t>김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14947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/>
              <a:t>Community Edition</a:t>
            </a:r>
          </a:p>
          <a:p>
            <a:pPr lvl="1"/>
            <a:r>
              <a:rPr lang="en-US" altLang="ko-KR" sz="2400" dirty="0" smtClean="0"/>
              <a:t>Visual studio </a:t>
            </a:r>
            <a:r>
              <a:rPr lang="ko-KR" altLang="en-US" sz="2400" dirty="0" smtClean="0"/>
              <a:t>홈페이지에서 다운로드가 가능합니다</a:t>
            </a:r>
            <a:r>
              <a:rPr lang="en-US" altLang="ko-KR" sz="2400" dirty="0" smtClean="0"/>
              <a:t>.</a:t>
            </a:r>
          </a:p>
          <a:p>
            <a:pPr lvl="1"/>
            <a:r>
              <a:rPr lang="ko-KR" altLang="en-US" sz="2400" dirty="0" smtClean="0"/>
              <a:t>프로그램 실습 용도로 적당합니다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95536" y="26977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smtClean="0"/>
              <a:t>Get MS Visual </a:t>
            </a:r>
            <a:r>
              <a:rPr lang="en-US" altLang="ko-KR" sz="3300" dirty="0" smtClean="0"/>
              <a:t>Studio</a:t>
            </a:r>
            <a:r>
              <a:rPr lang="en-US" altLang="ko-KR" sz="3200" dirty="0" smtClean="0"/>
              <a:t> Community 2013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842291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b="1" dirty="0"/>
              <a:t>기존에 만든 파일 불러오기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ko-KR" sz="2000" dirty="0"/>
              <a:t>만들어진 솔루션이 없다면</a:t>
            </a:r>
            <a:r>
              <a:rPr lang="en-US" altLang="ko-KR" sz="2000" dirty="0"/>
              <a:t>, </a:t>
            </a:r>
            <a:r>
              <a:rPr lang="ko-KR" altLang="en-US" sz="2000" dirty="0" smtClean="0"/>
              <a:t>앞</a:t>
            </a:r>
            <a:r>
              <a:rPr lang="ko-KR" altLang="ko-KR" sz="2000" dirty="0" smtClean="0"/>
              <a:t>서 </a:t>
            </a:r>
            <a:r>
              <a:rPr lang="ko-KR" altLang="ko-KR" sz="2000" dirty="0"/>
              <a:t>했던 </a:t>
            </a:r>
            <a:r>
              <a:rPr lang="ko-KR" altLang="ko-KR" sz="2000" b="1" dirty="0" smtClean="0"/>
              <a:t>새 </a:t>
            </a:r>
            <a:r>
              <a:rPr lang="ko-KR" altLang="ko-KR" sz="2000" b="1" dirty="0"/>
              <a:t>프로젝트 생성하기</a:t>
            </a:r>
            <a:r>
              <a:rPr lang="ko-KR" altLang="ko-KR" sz="2000" dirty="0"/>
              <a:t>를 한 후에 </a:t>
            </a:r>
            <a:r>
              <a:rPr lang="ko-KR" altLang="ko-KR" sz="2000" dirty="0" smtClean="0"/>
              <a:t>실행</a:t>
            </a:r>
            <a:endParaRPr lang="en-US" altLang="ko-KR" sz="2000" dirty="0" smtClean="0"/>
          </a:p>
          <a:p>
            <a:r>
              <a:rPr lang="en-US" altLang="ko-KR" sz="2000" b="1" dirty="0" smtClean="0"/>
              <a:t>Project </a:t>
            </a:r>
            <a:r>
              <a:rPr lang="en-US" altLang="ko-KR" sz="2000" dirty="0" smtClean="0"/>
              <a:t>→ </a:t>
            </a:r>
            <a:r>
              <a:rPr lang="en-US" altLang="ko-KR" sz="2000" b="1" dirty="0" smtClean="0"/>
              <a:t>Add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→ </a:t>
            </a:r>
            <a:r>
              <a:rPr lang="en-US" altLang="ko-KR" sz="2000" b="1" dirty="0" err="1" smtClean="0"/>
              <a:t>Exsting</a:t>
            </a:r>
            <a:r>
              <a:rPr lang="en-US" altLang="ko-KR" sz="2000" b="1" dirty="0" smtClean="0"/>
              <a:t> Item…</a:t>
            </a:r>
            <a:r>
              <a:rPr lang="ko-KR" altLang="ko-KR" sz="2000" dirty="0" smtClean="0"/>
              <a:t>을 </a:t>
            </a:r>
            <a:r>
              <a:rPr lang="ko-KR" altLang="ko-KR" sz="2000" dirty="0"/>
              <a:t>차례대로 </a:t>
            </a:r>
            <a:r>
              <a:rPr lang="ko-KR" altLang="en-US" sz="2000" dirty="0" smtClean="0"/>
              <a:t>선</a:t>
            </a:r>
            <a:r>
              <a:rPr lang="ko-KR" altLang="en-US" sz="2000" dirty="0"/>
              <a:t>택</a:t>
            </a:r>
            <a:endParaRPr lang="ko-KR" altLang="ko-KR" sz="2000" dirty="0"/>
          </a:p>
        </p:txBody>
      </p:sp>
      <p:pic>
        <p:nvPicPr>
          <p:cNvPr id="9" name="그림 8"/>
          <p:cNvPicPr/>
          <p:nvPr/>
        </p:nvPicPr>
        <p:blipFill rotWithShape="1">
          <a:blip r:embed="rId2"/>
          <a:srcRect l="61485" t="34142" r="5981" b="26484"/>
          <a:stretch/>
        </p:blipFill>
        <p:spPr bwMode="auto">
          <a:xfrm>
            <a:off x="1965025" y="3055268"/>
            <a:ext cx="4972050" cy="33843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4139952" y="3060204"/>
            <a:ext cx="1159194" cy="216024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4630649" y="5085184"/>
            <a:ext cx="2306426" cy="288032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2699791" y="5299024"/>
            <a:ext cx="1930857" cy="256754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2331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b="1" dirty="0"/>
              <a:t>기존에 만든 파일 불러오기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ko-KR" sz="2000" dirty="0"/>
              <a:t>탐색기에서 추가하고자 하는 파일을 선택하여 </a:t>
            </a:r>
            <a:r>
              <a:rPr lang="en-US" altLang="ko-KR" sz="2000" b="1" dirty="0" smtClean="0"/>
              <a:t>Add(A</a:t>
            </a:r>
            <a:r>
              <a:rPr lang="en-US" altLang="ko-KR" sz="2000" b="1" dirty="0"/>
              <a:t>)</a:t>
            </a:r>
            <a:r>
              <a:rPr lang="en-US" altLang="ko-KR" sz="2000" dirty="0"/>
              <a:t> </a:t>
            </a:r>
            <a:r>
              <a:rPr lang="ko-KR" altLang="ko-KR" sz="2000" dirty="0" smtClean="0"/>
              <a:t>버튼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선택</a:t>
            </a:r>
            <a:endParaRPr lang="en-US" altLang="ko-KR" sz="2000" dirty="0" smtClean="0"/>
          </a:p>
          <a:p>
            <a:pPr lvl="1"/>
            <a:r>
              <a:rPr lang="ko-KR" altLang="ko-KR" sz="2000" dirty="0" smtClean="0"/>
              <a:t>추가할 </a:t>
            </a:r>
            <a:r>
              <a:rPr lang="ko-KR" altLang="ko-KR" sz="2000" dirty="0"/>
              <a:t>파일은 미리 프로젝트 폴더 아래에 </a:t>
            </a:r>
            <a:r>
              <a:rPr lang="ko-KR" altLang="en-US" sz="2000" dirty="0" smtClean="0"/>
              <a:t>복사</a:t>
            </a:r>
            <a:endParaRPr lang="ko-KR" altLang="ko-KR" sz="1600" dirty="0"/>
          </a:p>
        </p:txBody>
      </p:sp>
      <p:pic>
        <p:nvPicPr>
          <p:cNvPr id="8" name="그림 7"/>
          <p:cNvPicPr/>
          <p:nvPr/>
        </p:nvPicPr>
        <p:blipFill>
          <a:blip r:embed="rId2"/>
          <a:stretch>
            <a:fillRect/>
          </a:stretch>
        </p:blipFill>
        <p:spPr>
          <a:xfrm>
            <a:off x="1278437" y="2744224"/>
            <a:ext cx="6645910" cy="3738245"/>
          </a:xfrm>
          <a:prstGeom prst="rect">
            <a:avLst/>
          </a:prstGeom>
        </p:spPr>
      </p:pic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2411760" y="4449812"/>
            <a:ext cx="1159194" cy="216024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6384900" y="6093532"/>
            <a:ext cx="792088" cy="333908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0258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b="1" dirty="0"/>
              <a:t>기존에 만든 파일 불러오기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ko-KR" sz="2000" dirty="0"/>
              <a:t>파일이 정상적으로 </a:t>
            </a:r>
            <a:r>
              <a:rPr lang="ko-KR" altLang="ko-KR" sz="2000" dirty="0" smtClean="0"/>
              <a:t>추가</a:t>
            </a:r>
            <a:r>
              <a:rPr lang="ko-KR" altLang="en-US" sz="2000" dirty="0" smtClean="0"/>
              <a:t>됨</a:t>
            </a:r>
            <a:endParaRPr lang="ko-KR" altLang="ko-KR" sz="1600" dirty="0"/>
          </a:p>
        </p:txBody>
      </p:sp>
      <p:pic>
        <p:nvPicPr>
          <p:cNvPr id="7" name="그림 6"/>
          <p:cNvPicPr/>
          <p:nvPr/>
        </p:nvPicPr>
        <p:blipFill rotWithShape="1">
          <a:blip r:embed="rId2"/>
          <a:srcRect l="68938" t="1519" b="43477"/>
          <a:stretch/>
        </p:blipFill>
        <p:spPr bwMode="auto">
          <a:xfrm>
            <a:off x="2095500" y="2172970"/>
            <a:ext cx="4953000" cy="41357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4276902" y="5085184"/>
            <a:ext cx="1159194" cy="216024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4756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/>
              <a:t>입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출력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데이터를 파일로 받기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입력 데이터를 표준입력 디바이스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파일 </a:t>
            </a:r>
            <a:r>
              <a:rPr lang="en-US" altLang="ko-KR" sz="2000" dirty="0" smtClean="0"/>
              <a:t>(standard input device: </a:t>
            </a:r>
            <a:r>
              <a:rPr lang="ko-KR" altLang="en-US" sz="2000" dirty="0" smtClean="0"/>
              <a:t>키보드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로부터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받아들이지 않고 파일로 받아들이는 방법 두 가지 </a:t>
            </a:r>
            <a:endParaRPr lang="en-US" altLang="ko-KR" sz="2000" dirty="0" smtClean="0"/>
          </a:p>
          <a:p>
            <a:pPr lvl="1"/>
            <a:r>
              <a:rPr lang="en-US" altLang="ko-KR" sz="1600" dirty="0" smtClean="0"/>
              <a:t>C/C++ </a:t>
            </a:r>
            <a:r>
              <a:rPr lang="ko-KR" altLang="en-US" sz="1600" dirty="0" smtClean="0"/>
              <a:t>프로그램 내에서 직접 입력파일을 오픈 하여 그 파일로부터 데이터 읽음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Command line</a:t>
            </a:r>
            <a:r>
              <a:rPr lang="ko-KR" altLang="en-US" sz="1600" dirty="0" smtClean="0"/>
              <a:t>에서 파일을 </a:t>
            </a:r>
            <a:r>
              <a:rPr lang="en-US" altLang="ko-KR" sz="1600" dirty="0" smtClean="0"/>
              <a:t>redirect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하여 주어진 입력 파일로부터 데이터 읽음</a:t>
            </a:r>
            <a:endParaRPr lang="en-US" altLang="ko-KR" sz="1600" dirty="0" smtClean="0"/>
          </a:p>
          <a:p>
            <a:endParaRPr lang="en-US" altLang="ko-KR" sz="2000" dirty="0"/>
          </a:p>
          <a:p>
            <a:r>
              <a:rPr lang="ko-KR" altLang="en-US" sz="2000" dirty="0" smtClean="0"/>
              <a:t>입력 데이터를 출력할 때 표준출력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디바이스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파일 </a:t>
            </a:r>
            <a:r>
              <a:rPr lang="en-US" altLang="ko-KR" sz="2000" dirty="0" smtClean="0"/>
              <a:t>(standard output device: </a:t>
            </a:r>
            <a:r>
              <a:rPr lang="ko-KR" altLang="en-US" sz="2000" dirty="0" smtClean="0"/>
              <a:t>모니터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로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출력하지 않고 파일로 데이터를 출력할 수 있음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ko-KR" altLang="en-US" sz="2000" dirty="0" smtClean="0"/>
              <a:t>디버그 구성에 대한 프로젝트 설정을 통한 </a:t>
            </a:r>
            <a:r>
              <a:rPr lang="ko-KR" altLang="en-US" sz="2000" dirty="0" err="1" smtClean="0"/>
              <a:t>리다이렉</a:t>
            </a:r>
            <a:r>
              <a:rPr lang="ko-KR" altLang="en-US" sz="2000" dirty="0" err="1"/>
              <a:t>션</a:t>
            </a:r>
            <a:r>
              <a:rPr lang="ko-KR" altLang="en-US" sz="2000" dirty="0" err="1" smtClean="0"/>
              <a:t>한</a:t>
            </a:r>
            <a:r>
              <a:rPr lang="ko-KR" altLang="en-US" sz="2000" dirty="0" smtClean="0"/>
              <a:t> 입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출력 데이터를 파일로 받는 방법 소개</a:t>
            </a:r>
            <a:endParaRPr lang="ko-KR" altLang="ko-KR" sz="2000" dirty="0"/>
          </a:p>
        </p:txBody>
      </p:sp>
    </p:spTree>
    <p:extLst>
      <p:ext uri="{BB962C8B-B14F-4D97-AF65-F5344CB8AC3E}">
        <p14:creationId xmlns:p14="http://schemas.microsoft.com/office/powerpoint/2010/main" val="9811641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/>
              <a:t>입력</a:t>
            </a:r>
            <a:r>
              <a:rPr lang="en-US" altLang="ko-KR" b="1" dirty="0"/>
              <a:t> </a:t>
            </a:r>
            <a:r>
              <a:rPr lang="ko-KR" altLang="en-US" b="1" dirty="0" smtClean="0"/>
              <a:t>데이터를 파일로 받기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입력 받으려는 파일의 내용을 작성</a:t>
            </a:r>
            <a:endParaRPr lang="ko-KR" altLang="ko-KR" sz="2000" dirty="0"/>
          </a:p>
        </p:txBody>
      </p:sp>
      <p:pic>
        <p:nvPicPr>
          <p:cNvPr id="5" name="그림 4"/>
          <p:cNvPicPr/>
          <p:nvPr/>
        </p:nvPicPr>
        <p:blipFill rotWithShape="1">
          <a:blip r:embed="rId2"/>
          <a:srcRect r="81655" b="67378"/>
          <a:stretch/>
        </p:blipFill>
        <p:spPr bwMode="auto">
          <a:xfrm>
            <a:off x="2947987" y="2708920"/>
            <a:ext cx="3248025" cy="27654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143626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/>
              <a:t>입력</a:t>
            </a:r>
            <a:r>
              <a:rPr lang="en-US" altLang="ko-KR" b="1" dirty="0"/>
              <a:t> </a:t>
            </a:r>
            <a:r>
              <a:rPr lang="ko-KR" altLang="en-US" b="1" dirty="0" smtClean="0"/>
              <a:t>데이터를 파일로 받기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ko-KR" sz="2000" b="1" dirty="0"/>
              <a:t>프로젝트</a:t>
            </a:r>
            <a:r>
              <a:rPr lang="en-US" altLang="ko-KR" sz="2000" b="1" dirty="0"/>
              <a:t> </a:t>
            </a:r>
            <a:r>
              <a:rPr lang="en-US" altLang="ko-KR" sz="2000" dirty="0"/>
              <a:t>→ </a:t>
            </a:r>
            <a:r>
              <a:rPr lang="ko-KR" altLang="en-US" sz="2000" b="1" dirty="0" smtClean="0"/>
              <a:t>속성</a:t>
            </a:r>
            <a:r>
              <a:rPr lang="ko-KR" altLang="ko-KR" sz="2000" dirty="0" smtClean="0"/>
              <a:t>을 </a:t>
            </a:r>
            <a:r>
              <a:rPr lang="ko-KR" altLang="ko-KR" sz="2000" dirty="0"/>
              <a:t>차례대로 </a:t>
            </a:r>
            <a:r>
              <a:rPr lang="ko-KR" altLang="en-US" sz="2000" dirty="0"/>
              <a:t>선택</a:t>
            </a:r>
            <a:endParaRPr lang="ko-KR" altLang="ko-KR" sz="2000" dirty="0"/>
          </a:p>
        </p:txBody>
      </p:sp>
      <p:pic>
        <p:nvPicPr>
          <p:cNvPr id="11" name="그림 10"/>
          <p:cNvPicPr/>
          <p:nvPr/>
        </p:nvPicPr>
        <p:blipFill rotWithShape="1">
          <a:blip r:embed="rId2"/>
          <a:srcRect l="60338" t="17073" b="28910"/>
          <a:stretch/>
        </p:blipFill>
        <p:spPr bwMode="auto">
          <a:xfrm>
            <a:off x="1619672" y="2281397"/>
            <a:ext cx="5256584" cy="40273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2411760" y="5691118"/>
            <a:ext cx="2376264" cy="373572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4499868" y="2344897"/>
            <a:ext cx="2376264" cy="283507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6097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/>
              <a:t>입력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데이터를 파일로 받기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b="1" dirty="0" smtClean="0"/>
              <a:t>Configuration Properties </a:t>
            </a:r>
            <a:r>
              <a:rPr lang="en-US" altLang="ko-KR" sz="2000" dirty="0"/>
              <a:t>→ </a:t>
            </a:r>
            <a:r>
              <a:rPr lang="en-US" altLang="ko-KR" sz="2000" b="1" dirty="0" smtClean="0"/>
              <a:t>Debugging</a:t>
            </a:r>
            <a:r>
              <a:rPr lang="ko-KR" altLang="en-US" sz="2000" dirty="0" smtClean="0"/>
              <a:t>의 </a:t>
            </a:r>
            <a:r>
              <a:rPr lang="en-US" altLang="ko-KR" sz="2000" b="1" dirty="0" smtClean="0"/>
              <a:t>Command Arguments</a:t>
            </a:r>
            <a:r>
              <a:rPr lang="ko-KR" altLang="en-US" sz="2000" dirty="0" smtClean="0"/>
              <a:t>에 응용프로그램에 전달할 </a:t>
            </a:r>
            <a:r>
              <a:rPr lang="ko-KR" altLang="en-US" sz="2000" dirty="0" err="1" smtClean="0"/>
              <a:t>명령줄</a:t>
            </a:r>
            <a:r>
              <a:rPr lang="ko-KR" altLang="en-US" sz="2000" dirty="0" smtClean="0"/>
              <a:t> 인수 입력</a:t>
            </a:r>
            <a:endParaRPr lang="ko-KR" altLang="ko-KR" sz="2000" dirty="0"/>
          </a:p>
        </p:txBody>
      </p:sp>
      <p:pic>
        <p:nvPicPr>
          <p:cNvPr id="9" name="그림 8"/>
          <p:cNvPicPr/>
          <p:nvPr/>
        </p:nvPicPr>
        <p:blipFill>
          <a:blip r:embed="rId2"/>
          <a:stretch>
            <a:fillRect/>
          </a:stretch>
        </p:blipFill>
        <p:spPr>
          <a:xfrm>
            <a:off x="1249044" y="2692876"/>
            <a:ext cx="6645910" cy="3799205"/>
          </a:xfrm>
          <a:prstGeom prst="rect">
            <a:avLst/>
          </a:prstGeom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403648" y="3789039"/>
            <a:ext cx="1656184" cy="216025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3203848" y="4014391"/>
            <a:ext cx="2808312" cy="206697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7507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/>
              <a:t>입력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데이터를 파일로 받기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파일로부터 읽은 </a:t>
            </a:r>
            <a:r>
              <a:rPr lang="en-US" altLang="ko-KR" sz="2000" dirty="0" err="1" smtClean="0"/>
              <a:t>stdin</a:t>
            </a:r>
            <a:r>
              <a:rPr lang="ko-KR" altLang="en-US" sz="2000" dirty="0" smtClean="0"/>
              <a:t>을 출력할 수 있도록 소스코드를 작성</a:t>
            </a:r>
            <a:endParaRPr lang="ko-KR" altLang="ko-KR" sz="2000" dirty="0"/>
          </a:p>
        </p:txBody>
      </p:sp>
      <p:pic>
        <p:nvPicPr>
          <p:cNvPr id="6" name="그림 5"/>
          <p:cNvPicPr/>
          <p:nvPr/>
        </p:nvPicPr>
        <p:blipFill rotWithShape="1">
          <a:blip r:embed="rId2"/>
          <a:srcRect r="76065" b="50618"/>
          <a:stretch/>
        </p:blipFill>
        <p:spPr bwMode="auto">
          <a:xfrm>
            <a:off x="2471737" y="2328622"/>
            <a:ext cx="4200525" cy="41497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461432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/>
              <a:t>입력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데이터를 파일로 받기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파일로부터 받은 내용이 </a:t>
            </a:r>
            <a:r>
              <a:rPr lang="en-US" altLang="ko-KR" sz="2000" dirty="0" smtClean="0"/>
              <a:t>command line</a:t>
            </a:r>
            <a:r>
              <a:rPr lang="ko-KR" altLang="en-US" sz="2000" dirty="0" smtClean="0"/>
              <a:t>에 출력됨을 확인</a:t>
            </a:r>
            <a:endParaRPr lang="ko-KR" altLang="ko-KR" sz="2000" dirty="0"/>
          </a:p>
        </p:txBody>
      </p:sp>
      <p:pic>
        <p:nvPicPr>
          <p:cNvPr id="5" name="그림 4"/>
          <p:cNvPicPr/>
          <p:nvPr/>
        </p:nvPicPr>
        <p:blipFill rotWithShape="1">
          <a:blip r:embed="rId2"/>
          <a:srcRect b="74434"/>
          <a:stretch/>
        </p:blipFill>
        <p:spPr bwMode="auto">
          <a:xfrm>
            <a:off x="1347787" y="2890837"/>
            <a:ext cx="6448425" cy="10763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854803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/>
              <a:t>출</a:t>
            </a:r>
            <a:r>
              <a:rPr lang="ko-KR" altLang="en-US" b="1" dirty="0"/>
              <a:t>력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데이터를 파일로 받기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출력 데이터를 파일로 받을 소스코드 작성</a:t>
            </a:r>
            <a:endParaRPr lang="ko-KR" altLang="ko-KR" sz="2000" dirty="0"/>
          </a:p>
        </p:txBody>
      </p:sp>
      <p:pic>
        <p:nvPicPr>
          <p:cNvPr id="6" name="그림 5"/>
          <p:cNvPicPr/>
          <p:nvPr/>
        </p:nvPicPr>
        <p:blipFill rotWithShape="1">
          <a:blip r:embed="rId2"/>
          <a:srcRect r="70476" b="60495"/>
          <a:stretch/>
        </p:blipFill>
        <p:spPr bwMode="auto">
          <a:xfrm>
            <a:off x="1733549" y="2389556"/>
            <a:ext cx="5676900" cy="36372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06378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3600" dirty="0"/>
              <a:t>Get MS Visual </a:t>
            </a:r>
            <a:r>
              <a:rPr lang="en-US" altLang="ko-KR" sz="3600" dirty="0" smtClean="0"/>
              <a:t>Studio Community 2013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u="sng" dirty="0">
                <a:hlinkClick r:id="rId2"/>
              </a:rPr>
              <a:t>https://www.visualstudio.com/downloads/download-visual-studio-vs</a:t>
            </a:r>
            <a:r>
              <a:rPr lang="en-US" altLang="ko-KR" sz="2400" dirty="0"/>
              <a:t>.</a:t>
            </a:r>
            <a:r>
              <a:rPr lang="ko-KR" altLang="ko-KR" sz="2400" dirty="0"/>
              <a:t>에 </a:t>
            </a:r>
            <a:r>
              <a:rPr lang="ko-KR" altLang="ko-KR" sz="2400" dirty="0" smtClean="0"/>
              <a:t>접속</a:t>
            </a:r>
            <a:r>
              <a:rPr lang="ko-KR" altLang="en-US" sz="2400" dirty="0" smtClean="0"/>
              <a:t>합니다</a:t>
            </a:r>
            <a:r>
              <a:rPr lang="en-US" altLang="ko-KR" sz="2400" dirty="0" smtClean="0"/>
              <a:t>.</a:t>
            </a:r>
          </a:p>
          <a:p>
            <a:pPr marL="0" lvl="0" indent="0">
              <a:buNone/>
            </a:pPr>
            <a:r>
              <a:rPr lang="en-US" altLang="ko-KR" sz="2400" dirty="0" smtClean="0"/>
              <a:t>1. </a:t>
            </a:r>
            <a:r>
              <a:rPr lang="ko-KR" altLang="ko-KR" sz="2400" dirty="0"/>
              <a:t>우측 상단의 </a:t>
            </a:r>
            <a:r>
              <a:rPr lang="en-US" altLang="ko-KR" sz="2400" dirty="0"/>
              <a:t>“</a:t>
            </a:r>
            <a:r>
              <a:rPr lang="ko-KR" altLang="ko-KR" sz="2400" dirty="0"/>
              <a:t>무료 </a:t>
            </a:r>
            <a:r>
              <a:rPr lang="en-US" altLang="ko-KR" sz="2400" dirty="0"/>
              <a:t>visual studio”</a:t>
            </a:r>
            <a:r>
              <a:rPr lang="ko-KR" altLang="ko-KR" sz="2400" dirty="0"/>
              <a:t>를 </a:t>
            </a:r>
            <a:r>
              <a:rPr lang="ko-KR" altLang="ko-KR" sz="2400" dirty="0" smtClean="0"/>
              <a:t>클릭</a:t>
            </a:r>
            <a:r>
              <a:rPr lang="ko-KR" altLang="en-US" sz="2400" dirty="0" smtClean="0"/>
              <a:t>합니다</a:t>
            </a:r>
            <a:r>
              <a:rPr lang="en-US" altLang="ko-KR" sz="2400" dirty="0" smtClean="0"/>
              <a:t>.</a:t>
            </a:r>
            <a:endParaRPr lang="ko-KR" altLang="ko-KR" sz="2400" dirty="0"/>
          </a:p>
        </p:txBody>
      </p:sp>
      <p:pic>
        <p:nvPicPr>
          <p:cNvPr id="8" name="그림 7" descr="C:\Users\user\Desktop\파일\1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183" y="3203624"/>
            <a:ext cx="5461635" cy="29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148064" y="3573016"/>
            <a:ext cx="1028700" cy="247650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6372200" y="3886873"/>
            <a:ext cx="504825" cy="504825"/>
          </a:xfrm>
          <a:prstGeom prst="flowChartConnector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1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0414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/>
              <a:t>출</a:t>
            </a:r>
            <a:r>
              <a:rPr lang="ko-KR" altLang="en-US" b="1" dirty="0"/>
              <a:t>력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데이터를 파일로 받기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b="1" dirty="0" smtClean="0"/>
              <a:t>Project </a:t>
            </a:r>
            <a:r>
              <a:rPr lang="en-US" altLang="ko-KR" sz="2000" dirty="0"/>
              <a:t>→ </a:t>
            </a:r>
            <a:r>
              <a:rPr lang="en-US" altLang="ko-KR" sz="2000" b="1" dirty="0" smtClean="0"/>
              <a:t>Properties</a:t>
            </a:r>
            <a:r>
              <a:rPr lang="ko-KR" altLang="ko-KR" sz="2000" dirty="0" smtClean="0"/>
              <a:t>을 </a:t>
            </a:r>
            <a:r>
              <a:rPr lang="ko-KR" altLang="ko-KR" sz="2000" dirty="0"/>
              <a:t>차례대로 </a:t>
            </a:r>
            <a:r>
              <a:rPr lang="ko-KR" altLang="en-US" sz="2000" dirty="0"/>
              <a:t>선택</a:t>
            </a:r>
            <a:endParaRPr lang="ko-KR" altLang="ko-KR" sz="2000" dirty="0"/>
          </a:p>
        </p:txBody>
      </p:sp>
      <p:pic>
        <p:nvPicPr>
          <p:cNvPr id="11" name="그림 10"/>
          <p:cNvPicPr/>
          <p:nvPr/>
        </p:nvPicPr>
        <p:blipFill rotWithShape="1">
          <a:blip r:embed="rId2"/>
          <a:srcRect l="60338" t="17073" b="28910"/>
          <a:stretch/>
        </p:blipFill>
        <p:spPr bwMode="auto">
          <a:xfrm>
            <a:off x="1619672" y="2281397"/>
            <a:ext cx="5256584" cy="40273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2411760" y="5691118"/>
            <a:ext cx="2376264" cy="373572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4499868" y="2344897"/>
            <a:ext cx="2376264" cy="283507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2213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출</a:t>
            </a:r>
            <a:r>
              <a:rPr lang="ko-KR" altLang="en-US" b="1" dirty="0" smtClean="0"/>
              <a:t>력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데이터를 파일로 받기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b="1" dirty="0" smtClean="0"/>
              <a:t>Configuration Properties </a:t>
            </a:r>
            <a:r>
              <a:rPr lang="en-US" altLang="ko-KR" sz="2000" dirty="0"/>
              <a:t>→ </a:t>
            </a:r>
            <a:r>
              <a:rPr lang="en-US" altLang="ko-KR" sz="2000" b="1" dirty="0" smtClean="0"/>
              <a:t>Debugging</a:t>
            </a:r>
            <a:r>
              <a:rPr lang="ko-KR" altLang="en-US" sz="2000" dirty="0" smtClean="0"/>
              <a:t>의 </a:t>
            </a:r>
            <a:r>
              <a:rPr lang="en-US" altLang="ko-KR" sz="2000" b="1" dirty="0" smtClean="0"/>
              <a:t>Command Arguments</a:t>
            </a:r>
            <a:r>
              <a:rPr lang="ko-KR" altLang="en-US" sz="2000" dirty="0" smtClean="0"/>
              <a:t>에 응용프로그램에 전달할 </a:t>
            </a:r>
            <a:r>
              <a:rPr lang="ko-KR" altLang="en-US" sz="2000" dirty="0" err="1" smtClean="0"/>
              <a:t>명령줄</a:t>
            </a:r>
            <a:r>
              <a:rPr lang="ko-KR" altLang="en-US" sz="2000" dirty="0" smtClean="0"/>
              <a:t> 인수 입력</a:t>
            </a:r>
            <a:endParaRPr lang="ko-KR" altLang="ko-KR" sz="2000" dirty="0"/>
          </a:p>
        </p:txBody>
      </p:sp>
      <p:pic>
        <p:nvPicPr>
          <p:cNvPr id="9" name="그림 8"/>
          <p:cNvPicPr/>
          <p:nvPr/>
        </p:nvPicPr>
        <p:blipFill>
          <a:blip r:embed="rId2"/>
          <a:stretch>
            <a:fillRect/>
          </a:stretch>
        </p:blipFill>
        <p:spPr>
          <a:xfrm>
            <a:off x="1249045" y="2708920"/>
            <a:ext cx="6645910" cy="3799205"/>
          </a:xfrm>
          <a:prstGeom prst="rect">
            <a:avLst/>
          </a:prstGeom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619672" y="3703500"/>
            <a:ext cx="1584176" cy="373572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3232572" y="3933520"/>
            <a:ext cx="2707580" cy="373572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0255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/>
              <a:t>출</a:t>
            </a:r>
            <a:r>
              <a:rPr lang="ko-KR" altLang="en-US" b="1" dirty="0"/>
              <a:t>력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데이터를 파일로 받기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생성된 파일의 내용을 확인하여 파일로 데이터가 출력 되었음 확인</a:t>
            </a:r>
            <a:endParaRPr lang="ko-KR" altLang="ko-KR" sz="2000" dirty="0"/>
          </a:p>
        </p:txBody>
      </p:sp>
      <p:pic>
        <p:nvPicPr>
          <p:cNvPr id="5" name="그림 4"/>
          <p:cNvPicPr/>
          <p:nvPr/>
        </p:nvPicPr>
        <p:blipFill rotWithShape="1">
          <a:blip r:embed="rId2"/>
          <a:srcRect r="81368" b="62590"/>
          <a:stretch/>
        </p:blipFill>
        <p:spPr bwMode="auto">
          <a:xfrm>
            <a:off x="2652712" y="2469947"/>
            <a:ext cx="3838575" cy="36906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01684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3600" dirty="0"/>
              <a:t>Get MS Visual Studio Community 2013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altLang="ko-KR" sz="2400" dirty="0" smtClean="0"/>
              <a:t>2. </a:t>
            </a:r>
            <a:r>
              <a:rPr lang="ko-KR" altLang="ko-KR" sz="2400" dirty="0" smtClean="0"/>
              <a:t>다음 </a:t>
            </a:r>
            <a:r>
              <a:rPr lang="ko-KR" altLang="ko-KR" sz="2400" dirty="0"/>
              <a:t>화면에서 </a:t>
            </a:r>
            <a:r>
              <a:rPr lang="en-US" altLang="ko-KR" sz="2400" dirty="0"/>
              <a:t>Visual Studio “</a:t>
            </a:r>
            <a:r>
              <a:rPr lang="ko-KR" altLang="ko-KR" sz="2400" dirty="0"/>
              <a:t>다운로드</a:t>
            </a:r>
            <a:r>
              <a:rPr lang="en-US" altLang="ko-KR" sz="2400" dirty="0"/>
              <a:t>”</a:t>
            </a:r>
            <a:r>
              <a:rPr lang="ko-KR" altLang="ko-KR" sz="2400" dirty="0"/>
              <a:t>를 선택합니다</a:t>
            </a:r>
            <a:r>
              <a:rPr lang="en-US" altLang="ko-KR" sz="2400" dirty="0"/>
              <a:t>.</a:t>
            </a:r>
            <a:endParaRPr lang="ko-KR" altLang="ko-KR" sz="2400" dirty="0"/>
          </a:p>
          <a:p>
            <a:endParaRPr lang="ko-KR" altLang="en-US" dirty="0"/>
          </a:p>
        </p:txBody>
      </p:sp>
      <p:pic>
        <p:nvPicPr>
          <p:cNvPr id="11" name="그림 10" descr="C:\Users\user\Desktop\파일\2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182" y="3203624"/>
            <a:ext cx="5461635" cy="29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4211960" y="5661248"/>
            <a:ext cx="720080" cy="247650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3"/>
          <p:cNvSpPr>
            <a:spLocks noChangeArrowheads="1"/>
          </p:cNvSpPr>
          <p:nvPr/>
        </p:nvSpPr>
        <p:spPr bwMode="auto">
          <a:xfrm>
            <a:off x="5364088" y="5975105"/>
            <a:ext cx="504825" cy="504825"/>
          </a:xfrm>
          <a:prstGeom prst="flowChartConnector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  <a:t>2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1432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3600" dirty="0"/>
              <a:t>Get MS Visual Studio Community 2013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altLang="ko-KR" sz="2400" dirty="0"/>
              <a:t>3</a:t>
            </a:r>
            <a:r>
              <a:rPr lang="en-US" altLang="ko-KR" sz="2400" dirty="0" smtClean="0"/>
              <a:t>. </a:t>
            </a:r>
            <a:r>
              <a:rPr lang="ko-KR" altLang="ko-KR" sz="2400" dirty="0"/>
              <a:t>다운받은 </a:t>
            </a:r>
            <a:r>
              <a:rPr lang="en-US" altLang="ko-KR" sz="2400" dirty="0"/>
              <a:t>“vs_community.exe”</a:t>
            </a:r>
            <a:r>
              <a:rPr lang="ko-KR" altLang="ko-KR" sz="2400" dirty="0"/>
              <a:t>를 실행합니다</a:t>
            </a:r>
            <a:r>
              <a:rPr lang="en-US" altLang="ko-KR" sz="2400" dirty="0"/>
              <a:t>.</a:t>
            </a:r>
            <a:endParaRPr lang="ko-KR" altLang="en-US" dirty="0"/>
          </a:p>
        </p:txBody>
      </p:sp>
      <p:pic>
        <p:nvPicPr>
          <p:cNvPr id="7" name="그림 6" descr="C:\Users\user\Desktop\파일\3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182" y="3184574"/>
            <a:ext cx="5497195" cy="29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819804" y="5961827"/>
            <a:ext cx="720080" cy="247650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3"/>
          <p:cNvSpPr>
            <a:spLocks noChangeArrowheads="1"/>
          </p:cNvSpPr>
          <p:nvPr/>
        </p:nvSpPr>
        <p:spPr bwMode="auto">
          <a:xfrm>
            <a:off x="2595104" y="6164535"/>
            <a:ext cx="504825" cy="504825"/>
          </a:xfrm>
          <a:prstGeom prst="flowChartConnector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b="1" dirty="0" smtClean="0">
                <a:solidFill>
                  <a:srgbClr val="000000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  <a:t>3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1809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3600" dirty="0"/>
              <a:t>Get MS Visual Studio Community 2013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altLang="ko-KR" sz="2400" dirty="0" smtClean="0"/>
              <a:t>4. </a:t>
            </a:r>
            <a:r>
              <a:rPr lang="en-US" altLang="ko-KR" sz="2400" dirty="0"/>
              <a:t>“I agree to the…”</a:t>
            </a:r>
            <a:r>
              <a:rPr lang="ko-KR" altLang="ko-KR" sz="2400" dirty="0"/>
              <a:t>를 선택하고</a:t>
            </a:r>
            <a:r>
              <a:rPr lang="en-US" altLang="ko-KR" sz="2400" dirty="0"/>
              <a:t>, “Join the Visual….”</a:t>
            </a:r>
            <a:r>
              <a:rPr lang="ko-KR" altLang="ko-KR" sz="2400" dirty="0"/>
              <a:t>를 선택 해제합니다</a:t>
            </a:r>
            <a:r>
              <a:rPr lang="en-US" altLang="ko-KR" sz="2400" dirty="0"/>
              <a:t>.</a:t>
            </a:r>
            <a:endParaRPr lang="ko-KR" altLang="ko-KR" sz="2400" dirty="0"/>
          </a:p>
          <a:p>
            <a:pPr marL="0" lvl="0" indent="0">
              <a:buNone/>
            </a:pPr>
            <a:r>
              <a:rPr lang="en-US" altLang="ko-KR" sz="2400" dirty="0" smtClean="0"/>
              <a:t>5. “Next</a:t>
            </a:r>
            <a:r>
              <a:rPr lang="en-US" altLang="ko-KR" sz="2400" dirty="0"/>
              <a:t>”</a:t>
            </a:r>
            <a:r>
              <a:rPr lang="ko-KR" altLang="ko-KR" sz="2400" dirty="0"/>
              <a:t>를 선택합니다</a:t>
            </a:r>
            <a:r>
              <a:rPr lang="en-US" altLang="ko-KR" sz="2400" dirty="0"/>
              <a:t>.</a:t>
            </a:r>
            <a:endParaRPr lang="ko-KR" altLang="ko-KR" sz="2400" dirty="0"/>
          </a:p>
          <a:p>
            <a:pPr marL="0" lvl="0" indent="0">
              <a:buNone/>
            </a:pPr>
            <a:endParaRPr lang="ko-KR" altLang="en-US" dirty="0"/>
          </a:p>
        </p:txBody>
      </p:sp>
      <p:pic>
        <p:nvPicPr>
          <p:cNvPr id="8" name="그림 7" descr="C:\Users\user\Desktop\파일\4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110" y="2924944"/>
            <a:ext cx="2768600" cy="38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3221284" y="4870740"/>
            <a:ext cx="2574852" cy="718499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3"/>
          <p:cNvSpPr>
            <a:spLocks noChangeArrowheads="1"/>
          </p:cNvSpPr>
          <p:nvPr/>
        </p:nvSpPr>
        <p:spPr bwMode="auto">
          <a:xfrm>
            <a:off x="5946710" y="5517232"/>
            <a:ext cx="504825" cy="504825"/>
          </a:xfrm>
          <a:prstGeom prst="flowChartConnector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  <a:t>4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5164109" y="6442370"/>
            <a:ext cx="782601" cy="359250"/>
          </a:xfrm>
          <a:prstGeom prst="rect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3"/>
          <p:cNvSpPr>
            <a:spLocks noChangeArrowheads="1"/>
          </p:cNvSpPr>
          <p:nvPr/>
        </p:nvSpPr>
        <p:spPr bwMode="auto">
          <a:xfrm>
            <a:off x="6084168" y="6211478"/>
            <a:ext cx="504825" cy="504825"/>
          </a:xfrm>
          <a:prstGeom prst="flowChartConnector">
            <a:avLst/>
          </a:prstGeom>
          <a:solidFill>
            <a:srgbClr val="FFFFFF">
              <a:alpha val="0"/>
            </a:srgbClr>
          </a:solidFill>
          <a:ln w="76200">
            <a:solidFill>
              <a:srgbClr val="FF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en-US" altLang="ko-KR" b="1" dirty="0" smtClean="0">
                <a:solidFill>
                  <a:srgbClr val="000000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  <a:t>5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478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1229</TotalTime>
  <Words>1706</Words>
  <Application>Microsoft Office PowerPoint</Application>
  <PresentationFormat>화면 슬라이드 쇼(4:3)</PresentationFormat>
  <Paragraphs>317</Paragraphs>
  <Slides>62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8" baseType="lpstr">
      <vt:lpstr>Bitstream Vera Sans Mono</vt:lpstr>
      <vt:lpstr>굴림</vt:lpstr>
      <vt:lpstr>맑은 고딕</vt:lpstr>
      <vt:lpstr>Arial</vt:lpstr>
      <vt:lpstr>Times New Roman</vt:lpstr>
      <vt:lpstr>Office 테마</vt:lpstr>
      <vt:lpstr>Visual Studio Community 2013</vt:lpstr>
      <vt:lpstr>참고!</vt:lpstr>
      <vt:lpstr>Software Requirements</vt:lpstr>
      <vt:lpstr>Hardware Requirements</vt:lpstr>
      <vt:lpstr>PowerPoint 프레젠테이션</vt:lpstr>
      <vt:lpstr>Get MS Visual Studio Community 2013</vt:lpstr>
      <vt:lpstr>Get MS Visual Studio Community 2013</vt:lpstr>
      <vt:lpstr>Get MS Visual Studio Community 2013</vt:lpstr>
      <vt:lpstr>Get MS Visual Studio Community 2013</vt:lpstr>
      <vt:lpstr>Get MS Visual Studio Community 2013</vt:lpstr>
      <vt:lpstr>Get MS Visual Studio Community 2013</vt:lpstr>
      <vt:lpstr>Get MS Visual Studio Community 2013</vt:lpstr>
      <vt:lpstr>Get MS Visual Studio Community 2013</vt:lpstr>
      <vt:lpstr>Visual Studio 2013</vt:lpstr>
      <vt:lpstr>Visual Studio 2013 솔루션</vt:lpstr>
      <vt:lpstr>새 프로젝트 생성하기</vt:lpstr>
      <vt:lpstr>새 프로젝트 생성하기</vt:lpstr>
      <vt:lpstr>새 프로젝트 생성하기</vt:lpstr>
      <vt:lpstr>새 프로젝트 생성하기</vt:lpstr>
      <vt:lpstr>새 프로젝트 생성하기</vt:lpstr>
      <vt:lpstr>새 프로젝트 생성하기</vt:lpstr>
      <vt:lpstr>프로젝트에 소스 파일 추가</vt:lpstr>
      <vt:lpstr>프로젝트에 소스 파일 추가</vt:lpstr>
      <vt:lpstr>프로젝트에 소스 파일 추가</vt:lpstr>
      <vt:lpstr>프로젝트에 소스 파일 추가</vt:lpstr>
      <vt:lpstr>프로젝트 빌드 및 실행</vt:lpstr>
      <vt:lpstr>프로젝트 빌드 및 실행</vt:lpstr>
      <vt:lpstr>프로젝트 빌드 및 실행</vt:lpstr>
      <vt:lpstr>프로젝트 빌드 및 실행</vt:lpstr>
      <vt:lpstr>프로젝트 빌드 및 실행</vt:lpstr>
      <vt:lpstr>데이터 파일 만들기</vt:lpstr>
      <vt:lpstr>데이터 파일 만들기</vt:lpstr>
      <vt:lpstr>데이터 파일 만들기</vt:lpstr>
      <vt:lpstr>데이터 파일 만들기</vt:lpstr>
      <vt:lpstr>데이터 파일 만들기</vt:lpstr>
      <vt:lpstr>기본적인 디버깅(Debugging)</vt:lpstr>
      <vt:lpstr>기본적인 디버깅(Debugging)</vt:lpstr>
      <vt:lpstr>기본적인 디버깅(Debugging)</vt:lpstr>
      <vt:lpstr>기본적인 디버깅(Debugging)</vt:lpstr>
      <vt:lpstr>기본적인 디버깅(Debugging)</vt:lpstr>
      <vt:lpstr>기본적인 디버깅(Debugging)</vt:lpstr>
      <vt:lpstr>기본적인 디버깅(Debugging)</vt:lpstr>
      <vt:lpstr>기본적인 디버깅(Debugging)</vt:lpstr>
      <vt:lpstr>기본적인 디버깅(Debugging)</vt:lpstr>
      <vt:lpstr>프로그램 작성시 발생하는 에러들</vt:lpstr>
      <vt:lpstr>프로그램 작성시 발생하는 에러들</vt:lpstr>
      <vt:lpstr>프로그램 작성시 발생하는 에러들</vt:lpstr>
      <vt:lpstr>프로그램 작성시 발생하는 에러들</vt:lpstr>
      <vt:lpstr>기존에 만든 파일 불러오기</vt:lpstr>
      <vt:lpstr>기존에 만든 파일 불러오기</vt:lpstr>
      <vt:lpstr>기존에 만든 파일 불러오기</vt:lpstr>
      <vt:lpstr>기존에 만든 파일 불러오기</vt:lpstr>
      <vt:lpstr>입/출력 데이터를 파일로 받기</vt:lpstr>
      <vt:lpstr>입력 데이터를 파일로 받기</vt:lpstr>
      <vt:lpstr>입력 데이터를 파일로 받기</vt:lpstr>
      <vt:lpstr>입력 데이터를 파일로 받기</vt:lpstr>
      <vt:lpstr>입력 데이터를 파일로 받기</vt:lpstr>
      <vt:lpstr>입력 데이터를 파일로 받기</vt:lpstr>
      <vt:lpstr>출력 데이터를 파일로 받기</vt:lpstr>
      <vt:lpstr>출력 데이터를 파일로 받기</vt:lpstr>
      <vt:lpstr>출력 데이터를 파일로 받기</vt:lpstr>
      <vt:lpstr>출력 데이터를 파일로 받기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Studio 2010</dc:title>
  <dc:creator>sosuminjok</dc:creator>
  <cp:lastModifiedBy>user</cp:lastModifiedBy>
  <cp:revision>778</cp:revision>
  <cp:lastPrinted>2012-02-29T08:33:15Z</cp:lastPrinted>
  <dcterms:created xsi:type="dcterms:W3CDTF">2012-02-21T09:07:06Z</dcterms:created>
  <dcterms:modified xsi:type="dcterms:W3CDTF">2016-04-07T11:56:18Z</dcterms:modified>
</cp:coreProperties>
</file>